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59" r:id="rId7"/>
  </p:sldIdLst>
  <p:sldSz cx="9652000" cy="7080250"/>
  <p:notesSz cx="10021570" cy="6889750"/>
  <p:custDataLst>
    <p:tags r:id="rId11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1578" y="84"/>
      </p:cViewPr>
      <p:guideLst>
        <p:guide orient="horz" pos="2880"/>
        <p:guide pos="214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3400" cy="346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676900" y="0"/>
            <a:ext cx="4343400" cy="346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0CDA68-E099-4640-8253-5A9E066A05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427413" y="862013"/>
            <a:ext cx="3167062" cy="2324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1001713" y="3316288"/>
            <a:ext cx="8018462" cy="27130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43675"/>
            <a:ext cx="4343400" cy="346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676900" y="6543675"/>
            <a:ext cx="4343400" cy="346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C9AD42-E5A7-4F65-B8D7-F8603D61FE6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9AD42-E5A7-4F65-B8D7-F8603D61F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9AD42-E5A7-4F65-B8D7-F8603D61F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23900" y="2194877"/>
            <a:ext cx="8204200" cy="14868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47800" y="3964940"/>
            <a:ext cx="6756400" cy="1770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/>
              <a:t>为您的满意而改变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/>
              <a:t>为您的满意而荣耀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/>
              <a:t>为您的满意而改变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/>
              <a:t>为您的满意而荣耀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82600" y="1628457"/>
            <a:ext cx="4198620" cy="4672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970780" y="1628457"/>
            <a:ext cx="4198620" cy="4672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/>
              <a:t>为您的满意而改变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/>
              <a:t>为您的满意而荣耀</a:t>
            </a:r>
            <a:endParaRPr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/>
              <a:t>为您的满意而改变</a:t>
            </a:r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/>
              <a:t>为您的满意而荣耀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/>
              <a:t>为您的满意而改变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/>
              <a:t>为您的满意而荣耀</a:t>
            </a:r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159507" y="1159763"/>
            <a:ext cx="5134355" cy="46344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33571" y="342391"/>
            <a:ext cx="1991995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82600" y="1628457"/>
            <a:ext cx="8686800" cy="4672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441575" y="6556749"/>
            <a:ext cx="1247139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/>
              <a:t>为您的满意而改变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9628" y="6556749"/>
            <a:ext cx="124460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/>
              <a:t>为您的满意而荣耀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949440" y="6584632"/>
            <a:ext cx="2219960" cy="354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2" Type="http://schemas.openxmlformats.org/officeDocument/2006/relationships/notesSlide" Target="../notesSlides/notesSlide1.xml"/><Relationship Id="rId11" Type="http://schemas.openxmlformats.org/officeDocument/2006/relationships/slideLayout" Target="../slideLayouts/slideLayout2.xml"/><Relationship Id="rId10" Type="http://schemas.openxmlformats.org/officeDocument/2006/relationships/image" Target="../media/image10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10.png"/><Relationship Id="rId7" Type="http://schemas.openxmlformats.org/officeDocument/2006/relationships/image" Target="../media/image9.png"/><Relationship Id="rId6" Type="http://schemas.openxmlformats.org/officeDocument/2006/relationships/image" Target="../media/image11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0" Type="http://schemas.openxmlformats.org/officeDocument/2006/relationships/notesSlide" Target="../notesSlides/notesSlide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.png"/><Relationship Id="rId8" Type="http://schemas.openxmlformats.org/officeDocument/2006/relationships/image" Target="../media/image9.png"/><Relationship Id="rId7" Type="http://schemas.openxmlformats.org/officeDocument/2006/relationships/image" Target="../media/image8.png"/><Relationship Id="rId6" Type="http://schemas.openxmlformats.org/officeDocument/2006/relationships/image" Target="../media/image12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5.png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87879" y="1159763"/>
            <a:ext cx="5135879" cy="4634484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30580" y="6416039"/>
            <a:ext cx="7449184" cy="0"/>
          </a:xfrm>
          <a:custGeom>
            <a:avLst/>
            <a:gdLst/>
            <a:ahLst/>
            <a:cxnLst/>
            <a:rect l="l" t="t" r="r" b="b"/>
            <a:pathLst>
              <a:path w="7449184">
                <a:moveTo>
                  <a:pt x="0" y="0"/>
                </a:moveTo>
                <a:lnTo>
                  <a:pt x="7448931" y="0"/>
                </a:lnTo>
              </a:path>
            </a:pathLst>
          </a:custGeom>
          <a:ln w="82296">
            <a:solidFill>
              <a:srgbClr val="357C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712707" y="6047231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4" h="368935">
                <a:moveTo>
                  <a:pt x="183896" y="0"/>
                </a:moveTo>
                <a:lnTo>
                  <a:pt x="112371" y="14490"/>
                </a:lnTo>
                <a:lnTo>
                  <a:pt x="53848" y="53987"/>
                </a:lnTo>
                <a:lnTo>
                  <a:pt x="14477" y="112572"/>
                </a:lnTo>
                <a:lnTo>
                  <a:pt x="0" y="184327"/>
                </a:lnTo>
                <a:lnTo>
                  <a:pt x="3683" y="221475"/>
                </a:lnTo>
                <a:lnTo>
                  <a:pt x="31369" y="287388"/>
                </a:lnTo>
                <a:lnTo>
                  <a:pt x="81025" y="337159"/>
                </a:lnTo>
                <a:lnTo>
                  <a:pt x="146812" y="364921"/>
                </a:lnTo>
                <a:lnTo>
                  <a:pt x="183896" y="368668"/>
                </a:lnTo>
                <a:lnTo>
                  <a:pt x="220980" y="364921"/>
                </a:lnTo>
                <a:lnTo>
                  <a:pt x="286766" y="337159"/>
                </a:lnTo>
                <a:lnTo>
                  <a:pt x="336550" y="287261"/>
                </a:lnTo>
                <a:lnTo>
                  <a:pt x="364490" y="221132"/>
                </a:lnTo>
                <a:lnTo>
                  <a:pt x="368426" y="183807"/>
                </a:lnTo>
                <a:lnTo>
                  <a:pt x="364490" y="146824"/>
                </a:lnTo>
                <a:lnTo>
                  <a:pt x="336550" y="81140"/>
                </a:lnTo>
                <a:lnTo>
                  <a:pt x="286893" y="31483"/>
                </a:lnTo>
                <a:lnTo>
                  <a:pt x="220980" y="3746"/>
                </a:lnTo>
                <a:lnTo>
                  <a:pt x="183896" y="0"/>
                </a:lnTo>
                <a:close/>
              </a:path>
            </a:pathLst>
          </a:custGeom>
          <a:solidFill>
            <a:srgbClr val="20520D">
              <a:alpha val="76861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927592" y="6472427"/>
            <a:ext cx="172211" cy="1706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496300" y="6274307"/>
            <a:ext cx="370205" cy="368935"/>
          </a:xfrm>
          <a:custGeom>
            <a:avLst/>
            <a:gdLst/>
            <a:ahLst/>
            <a:cxnLst/>
            <a:rect l="l" t="t" r="r" b="b"/>
            <a:pathLst>
              <a:path w="370204" h="368934">
                <a:moveTo>
                  <a:pt x="185166" y="0"/>
                </a:moveTo>
                <a:lnTo>
                  <a:pt x="113133" y="14490"/>
                </a:lnTo>
                <a:lnTo>
                  <a:pt x="54228" y="53987"/>
                </a:lnTo>
                <a:lnTo>
                  <a:pt x="14604" y="112585"/>
                </a:lnTo>
                <a:lnTo>
                  <a:pt x="0" y="184340"/>
                </a:lnTo>
                <a:lnTo>
                  <a:pt x="3809" y="221487"/>
                </a:lnTo>
                <a:lnTo>
                  <a:pt x="31623" y="287388"/>
                </a:lnTo>
                <a:lnTo>
                  <a:pt x="81684" y="337184"/>
                </a:lnTo>
                <a:lnTo>
                  <a:pt x="147827" y="364921"/>
                </a:lnTo>
                <a:lnTo>
                  <a:pt x="185166" y="368668"/>
                </a:lnTo>
                <a:lnTo>
                  <a:pt x="222503" y="364921"/>
                </a:lnTo>
                <a:lnTo>
                  <a:pt x="288686" y="337172"/>
                </a:lnTo>
                <a:lnTo>
                  <a:pt x="338708" y="287312"/>
                </a:lnTo>
                <a:lnTo>
                  <a:pt x="366522" y="221272"/>
                </a:lnTo>
                <a:lnTo>
                  <a:pt x="370204" y="184023"/>
                </a:lnTo>
                <a:lnTo>
                  <a:pt x="366522" y="146977"/>
                </a:lnTo>
                <a:lnTo>
                  <a:pt x="338708" y="81191"/>
                </a:lnTo>
                <a:lnTo>
                  <a:pt x="288647" y="31470"/>
                </a:lnTo>
                <a:lnTo>
                  <a:pt x="222503" y="3746"/>
                </a:lnTo>
                <a:lnTo>
                  <a:pt x="185166" y="0"/>
                </a:lnTo>
                <a:close/>
              </a:path>
            </a:pathLst>
          </a:custGeom>
          <a:solidFill>
            <a:srgbClr val="357C2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58140" y="108203"/>
            <a:ext cx="946404" cy="7970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48640" algn="l"/>
                <a:tab pos="1087120" algn="l"/>
                <a:tab pos="1623695" algn="l"/>
              </a:tabLst>
            </a:pPr>
            <a:r>
              <a:rPr spc="-5" dirty="0"/>
              <a:t>早	餐	菜	单</a:t>
            </a:r>
            <a:endParaRPr spc="-5" dirty="0"/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643978" y="758951"/>
          <a:ext cx="8223885" cy="55943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8135"/>
                <a:gridCol w="752475"/>
                <a:gridCol w="470534"/>
                <a:gridCol w="752475"/>
                <a:gridCol w="512444"/>
                <a:gridCol w="710564"/>
                <a:gridCol w="470535"/>
                <a:gridCol w="847089"/>
                <a:gridCol w="565150"/>
                <a:gridCol w="847089"/>
                <a:gridCol w="565149"/>
                <a:gridCol w="847090"/>
                <a:gridCol w="565150"/>
              </a:tblGrid>
              <a:tr h="333883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900" b="1" spc="10" dirty="0" err="1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日期</a:t>
                      </a:r>
                      <a:endParaRPr sz="9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920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900" b="1" spc="10" dirty="0" err="1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星期</a:t>
                      </a:r>
                      <a:r>
                        <a:rPr lang="zh-CN" altLang="en-US" sz="900" b="1" spc="10" dirty="0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一</a:t>
                      </a:r>
                      <a:endParaRPr sz="9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920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82296">
                      <a:solidFill>
                        <a:srgbClr val="357C24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0490" algn="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900" b="1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单价</a:t>
                      </a:r>
                      <a:endParaRPr sz="9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920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82296">
                      <a:solidFill>
                        <a:srgbClr val="357C24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900" b="1" spc="10" dirty="0" err="1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星期</a:t>
                      </a:r>
                      <a:r>
                        <a:rPr lang="zh-CN" altLang="en-US" sz="900" b="1" spc="10" dirty="0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二</a:t>
                      </a:r>
                      <a:endParaRPr sz="9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920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82296">
                      <a:solidFill>
                        <a:srgbClr val="357C24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900" b="1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单价</a:t>
                      </a:r>
                      <a:endParaRPr sz="9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920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82296">
                      <a:solidFill>
                        <a:srgbClr val="357C24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900" b="1" spc="10" dirty="0" err="1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星期</a:t>
                      </a:r>
                      <a:r>
                        <a:rPr lang="zh-CN" altLang="en-US" sz="900" b="1" spc="10" dirty="0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三</a:t>
                      </a:r>
                      <a:endParaRPr sz="9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920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82296">
                      <a:solidFill>
                        <a:srgbClr val="357C24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900" b="1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单价</a:t>
                      </a:r>
                      <a:endParaRPr sz="9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920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82296">
                      <a:solidFill>
                        <a:srgbClr val="357C24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900" b="1" spc="10" dirty="0" err="1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星期</a:t>
                      </a:r>
                      <a:r>
                        <a:rPr lang="zh-CN" altLang="en-US" sz="900" b="1" spc="0" dirty="0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四</a:t>
                      </a:r>
                      <a:endParaRPr sz="9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920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82296">
                      <a:solidFill>
                        <a:srgbClr val="357C24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9385" algn="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900" b="1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单价</a:t>
                      </a:r>
                      <a:endParaRPr sz="9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920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82296">
                      <a:solidFill>
                        <a:srgbClr val="357C24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900" b="1" spc="10" dirty="0" err="1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星期</a:t>
                      </a:r>
                      <a:r>
                        <a:rPr lang="zh-CN" altLang="en-US" sz="900" b="1" spc="0" dirty="0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五</a:t>
                      </a:r>
                      <a:endParaRPr sz="9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920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82296">
                      <a:solidFill>
                        <a:srgbClr val="357C24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637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900" b="1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单价</a:t>
                      </a:r>
                      <a:endParaRPr sz="9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920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82296">
                      <a:solidFill>
                        <a:srgbClr val="357C24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900" b="1" spc="10" dirty="0" err="1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星期</a:t>
                      </a:r>
                      <a:r>
                        <a:rPr lang="zh-CN" sz="900" b="1" spc="10" dirty="0" err="1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日</a:t>
                      </a:r>
                      <a:endParaRPr lang="zh-CN" sz="900" b="1" spc="10" dirty="0" err="1" smtClean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920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82296">
                      <a:solidFill>
                        <a:srgbClr val="357C24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900" b="1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单价</a:t>
                      </a:r>
                      <a:endParaRPr sz="9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920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82296">
                      <a:solidFill>
                        <a:srgbClr val="357C24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9659">
                <a:tc row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31115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面食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猪肉萝卜包</a:t>
                      </a:r>
                      <a:endParaRPr lang="zh-CN" altLang="en-US" sz="1000" b="1" baseline="0" dirty="0"/>
                    </a:p>
                  </a:txBody>
                  <a:tcPr marL="0" marR="0" marT="6540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7175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 smtClean="0"/>
                        <a:t>猪肉白菜包</a:t>
                      </a:r>
                      <a:endParaRPr lang="zh-CN" altLang="en-US" sz="1000" b="1" baseline="0" dirty="0"/>
                    </a:p>
                  </a:txBody>
                  <a:tcPr marL="0" marR="0" marT="6540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7175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猪肉芹菜包</a:t>
                      </a:r>
                      <a:endParaRPr lang="zh-CN" altLang="en-US" sz="1000" b="1" baseline="0" dirty="0"/>
                    </a:p>
                  </a:txBody>
                  <a:tcPr marL="0" marR="0" marT="6540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6540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猪肉酸菜包</a:t>
                      </a:r>
                      <a:endParaRPr lang="zh-CN" altLang="en-US" sz="1000" b="1" baseline="0" dirty="0"/>
                    </a:p>
                  </a:txBody>
                  <a:tcPr marL="0" marR="0" marT="6540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6540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猪肉香菇包</a:t>
                      </a:r>
                      <a:endParaRPr lang="zh-CN" altLang="en-US" sz="1000" b="1" baseline="0" dirty="0"/>
                    </a:p>
                  </a:txBody>
                  <a:tcPr marL="0" marR="0" marT="6540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6540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猪肉白菜包</a:t>
                      </a:r>
                      <a:endParaRPr lang="zh-CN" altLang="en-US" sz="1000" b="1" baseline="0" dirty="0"/>
                    </a:p>
                  </a:txBody>
                  <a:tcPr marL="0" marR="0" marT="6540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654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660">
                <a:tc vMerge="1"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尖椒茄子包</a:t>
                      </a:r>
                      <a:endParaRPr lang="zh-CN" altLang="en-US" sz="1000" b="1" baseline="0" dirty="0"/>
                    </a:p>
                  </a:txBody>
                  <a:tcPr marL="0" marR="0" marT="6921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6921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 smtClean="0"/>
                        <a:t>油菜</a:t>
                      </a:r>
                      <a:r>
                        <a:rPr lang="zh-CN" altLang="en-US" sz="1000" b="1" baseline="0" dirty="0" smtClean="0"/>
                        <a:t>鸡蛋包</a:t>
                      </a:r>
                      <a:endParaRPr lang="zh-CN" altLang="en-US" sz="1000" b="1" baseline="0" dirty="0"/>
                    </a:p>
                  </a:txBody>
                  <a:tcPr marL="0" marR="0" marT="6921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6921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胡萝卜木耳</a:t>
                      </a:r>
                      <a:endParaRPr lang="zh-CN" altLang="en-US" sz="1000" b="1" baseline="0" dirty="0"/>
                    </a:p>
                  </a:txBody>
                  <a:tcPr marL="0" marR="0" marT="6921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6921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茴香鸡蛋包</a:t>
                      </a:r>
                      <a:endParaRPr lang="zh-CN" altLang="en-US" sz="1000" b="1" baseline="0" dirty="0"/>
                    </a:p>
                  </a:txBody>
                  <a:tcPr marL="0" marR="0" marT="6921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6921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萝卜丝鸡蛋</a:t>
                      </a:r>
                      <a:endParaRPr lang="zh-CN" altLang="en-US" sz="1000" b="1" baseline="0" dirty="0"/>
                    </a:p>
                  </a:txBody>
                  <a:tcPr marL="0" marR="0" marT="6921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6921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西葫芦鸡蛋</a:t>
                      </a:r>
                      <a:endParaRPr lang="zh-CN" altLang="en-US" sz="1000" b="1" baseline="0" dirty="0"/>
                    </a:p>
                  </a:txBody>
                  <a:tcPr marL="0" marR="0" marT="6921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692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7588">
                <a:tc vMerge="1"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炸麻花</a:t>
                      </a:r>
                      <a:endParaRPr lang="zh-CN" altLang="en-US" sz="1000" b="1" baseline="0" dirty="0"/>
                    </a:p>
                  </a:txBody>
                  <a:tcPr marL="0" marR="0" marT="3937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2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3937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馅饼</a:t>
                      </a:r>
                      <a:endParaRPr lang="zh-CN" altLang="en-US" sz="1000" b="1" baseline="0" dirty="0"/>
                    </a:p>
                  </a:txBody>
                  <a:tcPr marL="0" marR="0" marT="3937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2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3937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锅贴</a:t>
                      </a:r>
                      <a:endParaRPr lang="zh-CN" altLang="en-US" sz="1000" b="1" baseline="0" dirty="0"/>
                    </a:p>
                  </a:txBody>
                  <a:tcPr marL="0" marR="0" marT="3937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2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3937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麻团</a:t>
                      </a:r>
                      <a:endParaRPr lang="zh-CN" altLang="en-US" sz="1000" b="1" baseline="0" dirty="0"/>
                    </a:p>
                  </a:txBody>
                  <a:tcPr marL="0" marR="0" marT="3937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2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3937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肉饼</a:t>
                      </a:r>
                      <a:endParaRPr lang="zh-CN" altLang="en-US" sz="1000" b="1" baseline="0" dirty="0"/>
                    </a:p>
                  </a:txBody>
                  <a:tcPr marL="0" marR="0" marT="3937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2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3937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糊塌子</a:t>
                      </a:r>
                      <a:endParaRPr lang="zh-CN" altLang="en-US" sz="1000" b="1" baseline="0" dirty="0"/>
                    </a:p>
                  </a:txBody>
                  <a:tcPr marL="0" marR="0" marT="3937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1.5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7715">
                <a:tc vMerge="1"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梅菜饼</a:t>
                      </a:r>
                      <a:endParaRPr lang="zh-CN" altLang="en-US" sz="1000" b="1" baseline="0" dirty="0"/>
                    </a:p>
                  </a:txBody>
                  <a:tcPr marL="0" marR="0" marT="3937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2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3937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烧麦</a:t>
                      </a:r>
                      <a:endParaRPr lang="zh-CN" altLang="en-US" sz="1000" b="1" baseline="0" dirty="0"/>
                    </a:p>
                  </a:txBody>
                  <a:tcPr marL="0" marR="0" marT="3937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1.5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3937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蒸饺</a:t>
                      </a:r>
                      <a:endParaRPr lang="zh-CN" altLang="en-US" sz="1000" b="1" baseline="0" dirty="0"/>
                    </a:p>
                  </a:txBody>
                  <a:tcPr marL="0" marR="0" marT="3937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1.5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3937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肉夹馍</a:t>
                      </a:r>
                      <a:endParaRPr lang="zh-CN" altLang="en-US" sz="1000" b="1" baseline="0" dirty="0"/>
                    </a:p>
                  </a:txBody>
                  <a:tcPr marL="0" marR="0" marT="3937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1.5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3937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土豆丝卷饼</a:t>
                      </a:r>
                      <a:endParaRPr lang="zh-CN" altLang="en-US" sz="1000" b="1" baseline="0" dirty="0"/>
                    </a:p>
                  </a:txBody>
                  <a:tcPr marL="0" marR="0" marT="3937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1.5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3937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紫薯饼</a:t>
                      </a:r>
                      <a:endParaRPr lang="zh-CN" altLang="en-US" sz="1000" b="1" baseline="0" dirty="0"/>
                    </a:p>
                  </a:txBody>
                  <a:tcPr marL="0" marR="0" marT="3937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1.5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8775">
                <a:tc vMerge="1"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水煎包</a:t>
                      </a:r>
                      <a:endParaRPr lang="zh-CN" altLang="en-US" sz="1000" b="1" baseline="0" dirty="0"/>
                    </a:p>
                  </a:txBody>
                  <a:tcPr marL="0" marR="0" marT="6540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2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6540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椒盐烧饼</a:t>
                      </a:r>
                      <a:endParaRPr lang="zh-CN" altLang="en-US" sz="1000" b="1" baseline="0" dirty="0"/>
                    </a:p>
                  </a:txBody>
                  <a:tcPr marL="0" marR="0" marT="6540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2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6540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炸糕</a:t>
                      </a:r>
                      <a:endParaRPr lang="zh-CN" altLang="en-US" sz="1000" b="1" baseline="0" dirty="0"/>
                    </a:p>
                  </a:txBody>
                  <a:tcPr marL="0" marR="0" marT="6540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2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6540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千层饼</a:t>
                      </a:r>
                      <a:endParaRPr lang="zh-CN" altLang="en-US" sz="1000" b="1" baseline="0" dirty="0"/>
                    </a:p>
                  </a:txBody>
                  <a:tcPr marL="0" marR="0" marT="6540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2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6540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双夹烧饼</a:t>
                      </a:r>
                      <a:endParaRPr lang="zh-CN" altLang="en-US" sz="1000" b="1" baseline="0" dirty="0"/>
                    </a:p>
                  </a:txBody>
                  <a:tcPr marL="0" marR="0" marT="6540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2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6540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发面饼</a:t>
                      </a:r>
                      <a:endParaRPr lang="zh-CN" altLang="en-US" sz="1000" b="1" baseline="0" dirty="0"/>
                    </a:p>
                  </a:txBody>
                  <a:tcPr marL="0" marR="0" marT="6540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1.5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654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2376">
                <a:tc vMerge="1"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手抓饼</a:t>
                      </a:r>
                      <a:endParaRPr lang="zh-CN" altLang="en-US" sz="1000" b="1" baseline="0" dirty="0"/>
                    </a:p>
                  </a:txBody>
                  <a:tcPr marL="0" marR="0" marT="1714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1.5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1714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蔬菜饼</a:t>
                      </a:r>
                      <a:endParaRPr lang="zh-CN" altLang="en-US" sz="1000" b="1" baseline="0" dirty="0"/>
                    </a:p>
                  </a:txBody>
                  <a:tcPr marL="0" marR="0" marT="1714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1.5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1714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玉米饼</a:t>
                      </a:r>
                      <a:endParaRPr lang="zh-CN" altLang="en-US" sz="1000" b="1" baseline="0" dirty="0"/>
                    </a:p>
                  </a:txBody>
                  <a:tcPr marL="0" marR="0" marT="1714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1.5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1714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麻将烧饼</a:t>
                      </a:r>
                      <a:endParaRPr lang="zh-CN" altLang="en-US" sz="1000" b="1" baseline="0" dirty="0"/>
                    </a:p>
                  </a:txBody>
                  <a:tcPr marL="0" marR="0" marT="1714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1.5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1714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香葱烧饼</a:t>
                      </a:r>
                      <a:endParaRPr lang="zh-CN" altLang="en-US" sz="1000" b="1" baseline="0" dirty="0"/>
                    </a:p>
                  </a:txBody>
                  <a:tcPr marL="0" marR="0" marT="1714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1.5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1714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b="1" baseline="0" dirty="0"/>
                    </a:p>
                  </a:txBody>
                  <a:tcPr marL="0" marR="0" marT="1714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1.5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171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2376">
                <a:tc vMerge="1"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太阳饼</a:t>
                      </a:r>
                      <a:endParaRPr lang="zh-CN" altLang="en-US" sz="1000" b="1" baseline="0" dirty="0"/>
                    </a:p>
                  </a:txBody>
                  <a:tcPr marL="0" marR="0" marT="1651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1.5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1651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鸟巢饼</a:t>
                      </a:r>
                      <a:endParaRPr lang="zh-CN" altLang="en-US" sz="1000" b="1" baseline="0" dirty="0"/>
                    </a:p>
                  </a:txBody>
                  <a:tcPr marL="0" marR="0" marT="1651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1.5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1651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豆沙饼</a:t>
                      </a:r>
                      <a:endParaRPr lang="zh-CN" altLang="en-US" sz="1000" b="1" baseline="0" dirty="0"/>
                    </a:p>
                  </a:txBody>
                  <a:tcPr marL="0" marR="0" marT="1651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1.5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1651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尖椒鸡蛋饼</a:t>
                      </a:r>
                      <a:endParaRPr lang="zh-CN" altLang="en-US" sz="1000" b="1" baseline="0" dirty="0"/>
                    </a:p>
                  </a:txBody>
                  <a:tcPr marL="0" marR="0" marT="1651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1.5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1651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红糖烧饼</a:t>
                      </a:r>
                      <a:endParaRPr lang="zh-CN" altLang="en-US" sz="1000" b="1" baseline="0" dirty="0"/>
                    </a:p>
                  </a:txBody>
                  <a:tcPr marL="0" marR="0" marT="1651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1.5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1651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b="1" baseline="0" dirty="0"/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1.5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2377">
                <a:tc vMerge="1"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 smtClean="0"/>
                        <a:t>煎饼</a:t>
                      </a:r>
                      <a:endParaRPr lang="zh-CN" altLang="en-US" sz="1000" b="1" dirty="0"/>
                    </a:p>
                  </a:txBody>
                  <a:tcPr marL="0" marR="0" marT="171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6525"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000" b="1" spc="-10" dirty="0">
                          <a:latin typeface="Arial" panose="020B0604020202020204"/>
                          <a:cs typeface="Arial" panose="020B0604020202020204"/>
                        </a:rPr>
                        <a:t>6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71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煎饼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71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000" b="1" spc="-10" dirty="0">
                          <a:latin typeface="Arial" panose="020B0604020202020204"/>
                          <a:cs typeface="Arial" panose="020B0604020202020204"/>
                        </a:rPr>
                        <a:t>6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71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煎饼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71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000" b="1" spc="-10" dirty="0">
                          <a:latin typeface="Arial" panose="020B0604020202020204"/>
                          <a:cs typeface="Arial" panose="020B0604020202020204"/>
                        </a:rPr>
                        <a:t>6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71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煎饼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71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880"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000" b="1" spc="-10" dirty="0">
                          <a:latin typeface="Arial" panose="020B0604020202020204"/>
                          <a:cs typeface="Arial" panose="020B0604020202020204"/>
                        </a:rPr>
                        <a:t>6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71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煎饼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71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880"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000" b="1" spc="-10" dirty="0">
                          <a:latin typeface="Arial" panose="020B0604020202020204"/>
                          <a:cs typeface="Arial" panose="020B0604020202020204"/>
                        </a:rPr>
                        <a:t>6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71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000" b="1" dirty="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000" b="1" dirty="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7715">
                <a:tc vMerge="1"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油条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10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000" b="1" spc="-5" dirty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油条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000" b="1" spc="-10" dirty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油条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000" b="1" spc="-10" dirty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油条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319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000" b="1" spc="-5" dirty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油条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144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000" b="1" spc="-10" dirty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CN" altLang="en-US" sz="1000" b="1" dirty="0" smtClean="0">
                          <a:latin typeface="Times New Roman" panose="02020603050405020304"/>
                          <a:cs typeface="Times New Roman" panose="02020603050405020304"/>
                        </a:rPr>
                        <a:t>油条</a:t>
                      </a:r>
                      <a:endParaRPr sz="1000" b="1" dirty="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000" b="1" dirty="0" smtClean="0">
                          <a:latin typeface="Times New Roman" panose="02020603050405020304"/>
                          <a:cs typeface="Times New Roman" panose="02020603050405020304"/>
                        </a:rPr>
                        <a:t>1.5</a:t>
                      </a:r>
                      <a:r>
                        <a:rPr lang="zh-CN" altLang="en-US" sz="1000" b="1" dirty="0" smtClean="0">
                          <a:latin typeface="Times New Roman" panose="02020603050405020304"/>
                          <a:cs typeface="Times New Roman" panose="02020603050405020304"/>
                        </a:rPr>
                        <a:t>元</a:t>
                      </a:r>
                      <a:endParaRPr sz="1000" b="1" dirty="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西点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717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蛋挞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654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6525"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000" b="1" spc="-10" dirty="0">
                          <a:latin typeface="Arial" panose="020B0604020202020204"/>
                          <a:cs typeface="Arial" panose="020B0604020202020204"/>
                        </a:rPr>
                        <a:t>1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654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桃酥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654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000" b="1" spc="-10" dirty="0">
                          <a:latin typeface="Arial" panose="020B0604020202020204"/>
                          <a:cs typeface="Arial" panose="020B0604020202020204"/>
                        </a:rPr>
                        <a:t>1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654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面包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654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000" b="1" spc="-10" dirty="0">
                          <a:latin typeface="Arial" panose="020B0604020202020204"/>
                          <a:cs typeface="Arial" panose="020B0604020202020204"/>
                        </a:rPr>
                        <a:t>1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654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枣糕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654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880"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000" b="1" spc="-10" dirty="0">
                          <a:latin typeface="Arial" panose="020B0604020202020204"/>
                          <a:cs typeface="Arial" panose="020B0604020202020204"/>
                        </a:rPr>
                        <a:t>1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654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老婆饼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654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880"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000" b="1" spc="-10" dirty="0">
                          <a:latin typeface="Arial" panose="020B0604020202020204"/>
                          <a:cs typeface="Arial" panose="020B0604020202020204"/>
                        </a:rPr>
                        <a:t>1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654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000" b="1" dirty="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000" b="1" dirty="0" smtClean="0">
                          <a:latin typeface="Times New Roman" panose="02020603050405020304"/>
                          <a:cs typeface="Times New Roman" panose="02020603050405020304"/>
                        </a:rPr>
                        <a:t>1.5</a:t>
                      </a:r>
                      <a:r>
                        <a:rPr lang="zh-CN" altLang="en-US" sz="1000" b="1" dirty="0" smtClean="0">
                          <a:latin typeface="Times New Roman" panose="02020603050405020304"/>
                          <a:cs typeface="Times New Roman" panose="02020603050405020304"/>
                        </a:rPr>
                        <a:t>元</a:t>
                      </a:r>
                      <a:endParaRPr sz="1000" b="1" dirty="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733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31115">
                        <a:lnSpc>
                          <a:spcPct val="100000"/>
                        </a:lnSpc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蛋类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000" b="1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鸡蛋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1.</a:t>
                      </a:r>
                      <a:r>
                        <a:rPr sz="1000" b="1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5元</a:t>
                      </a:r>
                      <a:endParaRPr sz="1000" b="1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000" b="1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鸡蛋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2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1.5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000" b="1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鸡蛋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2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1.5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000" b="1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鸡蛋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239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1.</a:t>
                      </a:r>
                      <a:r>
                        <a:rPr sz="1000" b="1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5元</a:t>
                      </a:r>
                      <a:endParaRPr sz="1000" b="1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鸡蛋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92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2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1.5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000" b="1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鸡蛋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2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1.5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7715">
                <a:tc vMerge="1"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茶叶蛋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67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1.</a:t>
                      </a: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5</a:t>
                      </a:r>
                      <a:r>
                        <a:rPr sz="1000" b="1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茶叶蛋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2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1.5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茶叶蛋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2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1.5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茶叶蛋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366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1.</a:t>
                      </a: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5</a:t>
                      </a:r>
                      <a:r>
                        <a:rPr sz="1000" b="1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茶叶蛋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92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2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1.5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茶叶蛋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2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1.5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797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311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粗粮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玉米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10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b="1" spc="-5" dirty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玉米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b="1" spc="-10" dirty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玉米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b="1" spc="-10" dirty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玉米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319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b="1" spc="-5" dirty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玉米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144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b="1" spc="-10" dirty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玉米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b="1" spc="-10" dirty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7715">
                <a:tc vMerge="1"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红薯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10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b="1" spc="-5" dirty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紫薯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b="1" spc="-10" dirty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南瓜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b="1" spc="-10" dirty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红薯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319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b="1" spc="-5" dirty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紫薯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144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b="1" spc="-10" dirty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红薯</a:t>
                      </a:r>
                      <a:endParaRPr sz="1000" b="1" spc="5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b="1" spc="-10" dirty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7716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31115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流食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 smtClean="0"/>
                        <a:t>疙瘩汤</a:t>
                      </a:r>
                      <a:endParaRPr lang="zh-CN" altLang="en-US" sz="1000" b="1" dirty="0"/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10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altLang="zh-CN" sz="1000" b="1" spc="-5" dirty="0" smtClean="0">
                          <a:latin typeface="Arial" panose="020B0604020202020204"/>
                          <a:cs typeface="Arial" panose="020B0604020202020204"/>
                        </a:rPr>
                        <a:t>2</a:t>
                      </a:r>
                      <a:r>
                        <a:rPr sz="1000" b="1" dirty="0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 smtClean="0"/>
                        <a:t>胡辣汤</a:t>
                      </a:r>
                      <a:endParaRPr lang="zh-CN" altLang="en-US" sz="1000" b="1" dirty="0"/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altLang="zh-CN" sz="1000" b="1" spc="-10" dirty="0" smtClean="0">
                          <a:latin typeface="Arial" panose="020B0604020202020204"/>
                          <a:cs typeface="Arial" panose="020B0604020202020204"/>
                        </a:rPr>
                        <a:t>2</a:t>
                      </a:r>
                      <a:r>
                        <a:rPr sz="1000" b="1" spc="-5" dirty="0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 smtClean="0"/>
                        <a:t>疙瘩汤</a:t>
                      </a:r>
                      <a:endParaRPr lang="zh-CN" altLang="en-US" sz="1000" b="1" dirty="0"/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altLang="zh-CN" sz="1000" b="1" spc="-10" dirty="0" smtClean="0">
                          <a:latin typeface="Arial" panose="020B0604020202020204"/>
                          <a:cs typeface="Arial" panose="020B0604020202020204"/>
                        </a:rPr>
                        <a:t>2</a:t>
                      </a:r>
                      <a:r>
                        <a:rPr sz="1000" b="1" spc="-5" dirty="0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 smtClean="0"/>
                        <a:t>胡辣汤</a:t>
                      </a:r>
                      <a:endParaRPr lang="zh-CN" altLang="en-US" sz="1000" b="1" dirty="0"/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319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altLang="zh-CN" sz="1000" b="1" spc="-5" dirty="0" smtClean="0">
                          <a:latin typeface="Arial" panose="020B0604020202020204"/>
                          <a:cs typeface="Arial" panose="020B0604020202020204"/>
                        </a:rPr>
                        <a:t>2</a:t>
                      </a:r>
                      <a:r>
                        <a:rPr sz="1000" b="1" dirty="0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 smtClean="0"/>
                        <a:t>疙瘩汤</a:t>
                      </a:r>
                      <a:endParaRPr lang="zh-CN" altLang="en-US" sz="1000" b="1" dirty="0"/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144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altLang="zh-CN" sz="1000" b="1" spc="-10" dirty="0" smtClean="0">
                          <a:latin typeface="Arial" panose="020B0604020202020204"/>
                          <a:cs typeface="Arial" panose="020B0604020202020204"/>
                        </a:rPr>
                        <a:t>2</a:t>
                      </a:r>
                      <a:r>
                        <a:rPr sz="1000" b="1" spc="-5" dirty="0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胡辣汤</a:t>
                      </a:r>
                      <a:endParaRPr lang="zh-CN" altLang="en-US" sz="1000" b="1" dirty="0"/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altLang="zh-CN" sz="1000" b="1" spc="-5" dirty="0" smtClean="0">
                          <a:latin typeface="Arial" panose="020B0604020202020204"/>
                          <a:cs typeface="Arial" panose="020B0604020202020204"/>
                        </a:rPr>
                        <a:t>2</a:t>
                      </a:r>
                      <a:r>
                        <a:rPr sz="1000" b="1" spc="-5" dirty="0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7970">
                <a:tc vMerge="1"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 smtClean="0"/>
                        <a:t>豆腐脑</a:t>
                      </a:r>
                      <a:endParaRPr lang="zh-CN" altLang="en-US" sz="1000" b="1" dirty="0"/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10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altLang="zh-CN" sz="1000" b="1" spc="-5" dirty="0" smtClean="0">
                          <a:latin typeface="Arial" panose="020B0604020202020204"/>
                          <a:cs typeface="Arial" panose="020B0604020202020204"/>
                        </a:rPr>
                        <a:t>3</a:t>
                      </a:r>
                      <a:r>
                        <a:rPr sz="1000" b="1" dirty="0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 smtClean="0"/>
                        <a:t>豆腐脑</a:t>
                      </a:r>
                      <a:endParaRPr lang="zh-CN" altLang="en-US" sz="1000" b="1" dirty="0"/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altLang="zh-CN" sz="1000" b="1" spc="-10" dirty="0" smtClean="0">
                          <a:latin typeface="Arial" panose="020B0604020202020204"/>
                          <a:cs typeface="Arial" panose="020B0604020202020204"/>
                        </a:rPr>
                        <a:t>3</a:t>
                      </a:r>
                      <a:r>
                        <a:rPr sz="1000" b="1" spc="-5" dirty="0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 smtClean="0"/>
                        <a:t>豆腐脑</a:t>
                      </a:r>
                      <a:endParaRPr lang="zh-CN" altLang="en-US" sz="1000" b="1" dirty="0"/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altLang="zh-CN" sz="1000" b="1" spc="-10" dirty="0" smtClean="0">
                          <a:latin typeface="Arial" panose="020B0604020202020204"/>
                          <a:cs typeface="Arial" panose="020B0604020202020204"/>
                        </a:rPr>
                        <a:t>3</a:t>
                      </a:r>
                      <a:r>
                        <a:rPr sz="1000" b="1" spc="-5" dirty="0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 smtClean="0"/>
                        <a:t>豆腐脑</a:t>
                      </a:r>
                      <a:endParaRPr lang="zh-CN" altLang="en-US" sz="1000" b="1" dirty="0"/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88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b="1" spc="-10" dirty="0">
                          <a:latin typeface="Arial" panose="020B0604020202020204"/>
                          <a:cs typeface="Arial" panose="020B0604020202020204"/>
                        </a:rPr>
                        <a:t>3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 smtClean="0"/>
                        <a:t>豆腐脑</a:t>
                      </a:r>
                      <a:endParaRPr lang="zh-CN" altLang="en-US" sz="1000" b="1" dirty="0"/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144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altLang="zh-CN" sz="1000" b="1" spc="-10" dirty="0" smtClean="0">
                          <a:latin typeface="Arial" panose="020B0604020202020204"/>
                          <a:cs typeface="Arial" panose="020B0604020202020204"/>
                        </a:rPr>
                        <a:t>3</a:t>
                      </a:r>
                      <a:r>
                        <a:rPr sz="1000" b="1" spc="-5" dirty="0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 smtClean="0"/>
                        <a:t>粥</a:t>
                      </a:r>
                      <a:endParaRPr lang="zh-CN" altLang="en-US" sz="1000" b="1" dirty="0"/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b="1" spc="-5" dirty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2376">
                <a:tc vMerge="1"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 smtClean="0"/>
                        <a:t>豆浆</a:t>
                      </a:r>
                      <a:endParaRPr lang="zh-CN" altLang="en-US" sz="1000" b="1" dirty="0"/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652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lang="en-US" altLang="zh-CN" sz="1000" b="1" spc="-10" dirty="0" smtClean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spc="-5" dirty="0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 smtClean="0"/>
                        <a:t>豆浆</a:t>
                      </a:r>
                      <a:endParaRPr lang="zh-CN" altLang="en-US" sz="1000" b="1" dirty="0"/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lang="en-US" altLang="zh-CN" sz="1000" b="1" spc="-10" dirty="0" smtClean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spc="-5" dirty="0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 smtClean="0"/>
                        <a:t>豆浆</a:t>
                      </a:r>
                      <a:endParaRPr lang="zh-CN" altLang="en-US" sz="1000" b="1" dirty="0"/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lang="en-US" altLang="zh-CN" sz="1000" b="1" spc="-10" dirty="0" smtClean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spc="-5" dirty="0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 smtClean="0"/>
                        <a:t>豆浆</a:t>
                      </a:r>
                      <a:endParaRPr lang="zh-CN" altLang="en-US" sz="1000" b="1" dirty="0"/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3190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000" b="1" spc="-5" dirty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 smtClean="0"/>
                        <a:t>豆浆</a:t>
                      </a:r>
                      <a:endParaRPr lang="zh-CN" altLang="en-US" sz="1000" b="1" dirty="0"/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880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lang="en-US" altLang="zh-CN" sz="1000" b="1" spc="-10" dirty="0" smtClean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spc="-5" dirty="0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 smtClean="0"/>
                        <a:t>豆浆</a:t>
                      </a:r>
                      <a:endParaRPr lang="zh-CN" altLang="en-US" sz="1000" b="1" dirty="0"/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000" b="1" spc="2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1.5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8975">
                <a:tc vMerge="1"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 smtClean="0"/>
                        <a:t>紫米粥</a:t>
                      </a:r>
                      <a:endParaRPr lang="zh-CN" altLang="en-US" sz="1000" b="1" dirty="0"/>
                    </a:p>
                  </a:txBody>
                  <a:tcPr marL="0" marR="0" marT="1009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105"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b="1" spc="-5" dirty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009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 smtClean="0"/>
                        <a:t>小米粥</a:t>
                      </a:r>
                      <a:endParaRPr lang="zh-CN" altLang="en-US" sz="1000" b="1" dirty="0"/>
                    </a:p>
                  </a:txBody>
                  <a:tcPr marL="0" marR="0" marT="1009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b="1" spc="-10" dirty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009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 smtClean="0"/>
                        <a:t>二米粥</a:t>
                      </a:r>
                      <a:endParaRPr lang="zh-CN" altLang="en-US" sz="1000" b="1" dirty="0"/>
                    </a:p>
                  </a:txBody>
                  <a:tcPr marL="0" marR="0" marT="1009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b="1" spc="-10" dirty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009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 smtClean="0"/>
                        <a:t>棒碴粥</a:t>
                      </a:r>
                      <a:endParaRPr lang="zh-CN" altLang="en-US" sz="1000" b="1" dirty="0"/>
                    </a:p>
                  </a:txBody>
                  <a:tcPr marL="0" marR="0" marT="1009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3190"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b="1" spc="-5" dirty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009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 smtClean="0"/>
                        <a:t>花生粥</a:t>
                      </a:r>
                      <a:endParaRPr lang="zh-CN" altLang="en-US" sz="1000" b="1" dirty="0"/>
                    </a:p>
                  </a:txBody>
                  <a:tcPr marL="0" marR="0" marT="1009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1445"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b="1" spc="-10" dirty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009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 smtClean="0"/>
                        <a:t>花生大米粥</a:t>
                      </a:r>
                      <a:endParaRPr lang="zh-CN" altLang="en-US" sz="1000" b="1" dirty="0"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000" b="1" dirty="0" smtClean="0">
                          <a:latin typeface="Times New Roman" panose="02020603050405020304"/>
                          <a:cs typeface="Times New Roman" panose="02020603050405020304"/>
                        </a:rPr>
                        <a:t>1.5</a:t>
                      </a:r>
                      <a:r>
                        <a:rPr lang="zh-CN" altLang="en-US" sz="1000" b="1" dirty="0" smtClean="0">
                          <a:latin typeface="Times New Roman" panose="02020603050405020304"/>
                          <a:cs typeface="Times New Roman" panose="02020603050405020304"/>
                        </a:rPr>
                        <a:t>元</a:t>
                      </a:r>
                      <a:endParaRPr sz="1000" b="1" dirty="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7350">
                <a:tc vMerge="1"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 smtClean="0"/>
                        <a:t>南瓜粥</a:t>
                      </a:r>
                      <a:endParaRPr lang="zh-CN" altLang="en-US" sz="1000" b="1" dirty="0"/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105"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000" b="1" spc="-5" dirty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 smtClean="0"/>
                        <a:t>八宝粥</a:t>
                      </a:r>
                      <a:endParaRPr lang="zh-CN" altLang="en-US" sz="1000" b="1" dirty="0"/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000" b="1" spc="-10" dirty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 smtClean="0"/>
                        <a:t>红豆粥</a:t>
                      </a:r>
                      <a:endParaRPr lang="zh-CN" altLang="en-US" sz="1000" b="1" dirty="0"/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000" b="1" spc="-10" dirty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 smtClean="0"/>
                        <a:t>红枣粥</a:t>
                      </a:r>
                      <a:endParaRPr lang="zh-CN" altLang="en-US" sz="1000" b="1" dirty="0"/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3190"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000" b="1" spc="-5" dirty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 smtClean="0"/>
                        <a:t>紫米粥</a:t>
                      </a:r>
                      <a:endParaRPr lang="zh-CN" altLang="en-US" sz="1000" b="1" dirty="0"/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1445"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000" b="1" spc="-10" dirty="0"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r>
                        <a:rPr sz="1000" b="1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000" b="1" dirty="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000" b="1" dirty="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829055" y="6486143"/>
            <a:ext cx="1429512" cy="3474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53055" y="6486143"/>
            <a:ext cx="1429512" cy="3474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800855" y="6486143"/>
            <a:ext cx="1429512" cy="34747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717035" y="222503"/>
            <a:ext cx="830580" cy="7924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253484" y="222503"/>
            <a:ext cx="830580" cy="79247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791455" y="222503"/>
            <a:ext cx="829055" cy="79247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327903" y="222503"/>
            <a:ext cx="829055" cy="79247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917549" y="6556749"/>
            <a:ext cx="124460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70"/>
              </a:lnSpc>
            </a:pPr>
            <a:r>
              <a:rPr sz="1200" b="1" dirty="0">
                <a:latin typeface="微软雅黑" panose="020B0503020204020204" charset="-122"/>
                <a:cs typeface="微软雅黑" panose="020B0503020204020204" charset="-122"/>
              </a:rPr>
              <a:t>为您的美味而计划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/>
              <a:t>为您的满意而改变</a:t>
            </a:r>
            <a:endParaRPr dirty="0"/>
          </a:p>
        </p:txBody>
      </p:sp>
      <p:sp>
        <p:nvSpPr>
          <p:cNvPr id="19" name="object 1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/>
              <a:t>为您的满意而荣耀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12707" y="6047231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4" h="368935">
                <a:moveTo>
                  <a:pt x="183896" y="0"/>
                </a:moveTo>
                <a:lnTo>
                  <a:pt x="112371" y="14490"/>
                </a:lnTo>
                <a:lnTo>
                  <a:pt x="53848" y="53987"/>
                </a:lnTo>
                <a:lnTo>
                  <a:pt x="14477" y="112572"/>
                </a:lnTo>
                <a:lnTo>
                  <a:pt x="0" y="184327"/>
                </a:lnTo>
                <a:lnTo>
                  <a:pt x="3683" y="221475"/>
                </a:lnTo>
                <a:lnTo>
                  <a:pt x="31369" y="287388"/>
                </a:lnTo>
                <a:lnTo>
                  <a:pt x="81025" y="337159"/>
                </a:lnTo>
                <a:lnTo>
                  <a:pt x="146812" y="364921"/>
                </a:lnTo>
                <a:lnTo>
                  <a:pt x="183896" y="368668"/>
                </a:lnTo>
                <a:lnTo>
                  <a:pt x="220980" y="364921"/>
                </a:lnTo>
                <a:lnTo>
                  <a:pt x="286766" y="337159"/>
                </a:lnTo>
                <a:lnTo>
                  <a:pt x="336550" y="287261"/>
                </a:lnTo>
                <a:lnTo>
                  <a:pt x="364490" y="221132"/>
                </a:lnTo>
                <a:lnTo>
                  <a:pt x="368426" y="183807"/>
                </a:lnTo>
                <a:lnTo>
                  <a:pt x="364490" y="146824"/>
                </a:lnTo>
                <a:lnTo>
                  <a:pt x="336550" y="81140"/>
                </a:lnTo>
                <a:lnTo>
                  <a:pt x="286893" y="31483"/>
                </a:lnTo>
                <a:lnTo>
                  <a:pt x="220980" y="3746"/>
                </a:lnTo>
                <a:lnTo>
                  <a:pt x="183896" y="0"/>
                </a:lnTo>
                <a:close/>
              </a:path>
            </a:pathLst>
          </a:custGeom>
          <a:solidFill>
            <a:srgbClr val="20520D">
              <a:alpha val="76861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48640" algn="l"/>
                <a:tab pos="1087120" algn="l"/>
                <a:tab pos="1623695" algn="l"/>
              </a:tabLst>
            </a:pPr>
            <a:r>
              <a:rPr spc="-5" dirty="0"/>
              <a:t>午	餐	菜	单</a:t>
            </a:r>
            <a:endParaRPr spc="-5" dirty="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37718" y="805668"/>
          <a:ext cx="8174990" cy="56802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5882"/>
                <a:gridCol w="1143000"/>
                <a:gridCol w="1359749"/>
                <a:gridCol w="1440702"/>
                <a:gridCol w="1269455"/>
                <a:gridCol w="1319563"/>
                <a:gridCol w="1316638"/>
              </a:tblGrid>
              <a:tr h="200274"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900" b="1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日期</a:t>
                      </a:r>
                      <a:endParaRPr sz="9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lang="zh-CN" altLang="en-US" sz="800" b="1" dirty="0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星期一</a:t>
                      </a:r>
                      <a:endParaRPr lang="zh-CN" sz="8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96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lang="zh-CN" altLang="en-US" sz="800" b="1" dirty="0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星期二</a:t>
                      </a:r>
                      <a:endParaRPr lang="zh-CN" sz="8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96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lang="zh-CN" altLang="en-US" sz="800" b="1" dirty="0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星期三</a:t>
                      </a:r>
                      <a:endParaRPr lang="zh-CN" sz="8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96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lang="zh-CN" altLang="en-US" sz="800" b="1" dirty="0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星期四</a:t>
                      </a:r>
                      <a:endParaRPr lang="zh-CN" sz="8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96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lang="zh-CN" altLang="en-US" sz="800" b="1" dirty="0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星期五</a:t>
                      </a:r>
                      <a:endParaRPr lang="zh-CN" sz="8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96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lang="zh-CN" altLang="en-US" sz="800" b="1" dirty="0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星期六</a:t>
                      </a:r>
                      <a:endParaRPr lang="zh-CN" sz="8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96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5885">
                <a:tc rowSpan="1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 smtClean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 smtClean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 smtClean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 dirty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900" b="1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午餐</a:t>
                      </a:r>
                      <a:endParaRPr sz="9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奥尔良烤鸡排</a:t>
                      </a:r>
                      <a:endParaRPr lang="zh-CN" altLang="en-US" sz="1000" b="1" baseline="0" dirty="0"/>
                    </a:p>
                  </a:txBody>
                  <a:tcPr marL="0" marR="0" marT="514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香辣猪手</a:t>
                      </a:r>
                      <a:endParaRPr lang="zh-CN" altLang="en-US" sz="1000" b="1" baseline="0" dirty="0"/>
                    </a:p>
                  </a:txBody>
                  <a:tcPr marL="0" marR="0" marT="514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脆皮香酥鸭</a:t>
                      </a:r>
                      <a:endParaRPr lang="zh-CN" altLang="en-US" sz="1000" b="1" baseline="0" dirty="0"/>
                    </a:p>
                  </a:txBody>
                  <a:tcPr marL="0" marR="0" marT="514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筋头巴脑</a:t>
                      </a:r>
                      <a:endParaRPr lang="zh-CN" altLang="en-US" sz="1000" b="1" baseline="0" dirty="0"/>
                    </a:p>
                  </a:txBody>
                  <a:tcPr marL="0" marR="0" marT="514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椒麻鸡</a:t>
                      </a:r>
                      <a:endParaRPr lang="zh-CN" altLang="en-US" sz="1000" b="1" baseline="0" dirty="0"/>
                    </a:p>
                  </a:txBody>
                  <a:tcPr marL="0" marR="0" marT="514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小炒黄牛肉</a:t>
                      </a:r>
                      <a:endParaRPr lang="zh-CN" altLang="en-US" sz="1000" b="1" baseline="0" dirty="0"/>
                    </a:p>
                  </a:txBody>
                  <a:tcPr marL="0" marR="0" marT="514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3147">
                <a:tc vMerge="1"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蒜香剁椒武昌鱼</a:t>
                      </a:r>
                      <a:endParaRPr lang="zh-CN" altLang="en-US" sz="1000" b="1" baseline="0" dirty="0"/>
                    </a:p>
                  </a:txBody>
                  <a:tcPr marL="0" marR="0" marT="939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山东炒鸡</a:t>
                      </a:r>
                      <a:endParaRPr lang="zh-CN" altLang="en-US" sz="1000" b="1" baseline="0" dirty="0"/>
                    </a:p>
                  </a:txBody>
                  <a:tcPr marL="0" marR="0" marT="93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奥尔良烤鸡翅根</a:t>
                      </a:r>
                      <a:endParaRPr lang="zh-CN" altLang="en-US" sz="1000" b="1" baseline="0" dirty="0"/>
                    </a:p>
                  </a:txBody>
                  <a:tcPr marL="0" marR="0" marT="93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泡椒啤酒鸭</a:t>
                      </a:r>
                      <a:endParaRPr lang="zh-CN" altLang="en-US" sz="1000" b="1" baseline="0" dirty="0"/>
                    </a:p>
                  </a:txBody>
                  <a:tcPr marL="0" marR="0" marT="93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麻辣寸骨</a:t>
                      </a:r>
                      <a:endParaRPr lang="zh-CN" altLang="en-US" sz="1000" b="1" baseline="0" dirty="0"/>
                    </a:p>
                  </a:txBody>
                  <a:tcPr marL="0" marR="0" marT="93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海带烧鸡块</a:t>
                      </a:r>
                      <a:endParaRPr lang="zh-CN" altLang="en-US" sz="1000" b="1" baseline="0" dirty="0"/>
                    </a:p>
                  </a:txBody>
                  <a:tcPr marL="0" marR="0" marT="939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5926">
                <a:tc vMerge="1"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咖喱牛腩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香辣瓦块鱼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酱焖月牙骨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番茄龙利鱼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新疆大盘鸡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菠萝咕咾肉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6186">
                <a:tc vMerge="1"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香酥樟茶鸭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泡椒牛蛙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糖醋里脊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新疆大盘鸡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清炖排骨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干锅茶树菇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6075">
                <a:tc vMerge="1"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山西过油肉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豇豆炒腊肠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重庆毛血旺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小炒尖椒猪头肉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豇豆炒腊肠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青笋炒培根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6186">
                <a:tc vMerge="1"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鱼香肉丝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咖喱鸡丁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青笋炒腊肉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水煮肉片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重庆麻辣烫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韭菜炒鸡蛋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6186">
                <a:tc vMerge="1"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小炒鸡胗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干炸鲜蘑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椒麻小酥肉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秋葵炒鸡丁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滑溜肉片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青瓜炒红肠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6315">
                <a:tc vMerge="1"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骨肉相连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尖椒炒肉丝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青瓜炒鸡蛋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冬瓜丸子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东北乱炖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水煮肉片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6186">
                <a:tc vMerge="1"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小炒扁豆丝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东北乱炖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手撕包心菜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椒盐洋葱圈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三鲜蒸鸡蛋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腊肠炒豇豆</a:t>
                      </a:r>
                      <a:endParaRPr lang="zh-CN" altLang="en-US" sz="1000" b="1" baseline="0" dirty="0"/>
                    </a:p>
                  </a:txBody>
                  <a:tcPr marL="0" marR="0" marT="666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3147">
                <a:tc vMerge="1"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腊肠炒荷兰豆</a:t>
                      </a:r>
                      <a:endParaRPr lang="zh-CN" altLang="en-US" sz="1000" b="1" baseline="0" dirty="0"/>
                    </a:p>
                  </a:txBody>
                  <a:tcPr marL="0" marR="0" marT="946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荷塘小炒</a:t>
                      </a:r>
                      <a:endParaRPr lang="zh-CN" altLang="en-US" sz="1000" b="1" baseline="0" dirty="0"/>
                    </a:p>
                  </a:txBody>
                  <a:tcPr marL="0" marR="0" marT="9461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罗汉笋炒荷兰豆</a:t>
                      </a:r>
                      <a:endParaRPr lang="zh-CN" altLang="en-US" sz="1000" b="1" baseline="0" dirty="0"/>
                    </a:p>
                  </a:txBody>
                  <a:tcPr marL="0" marR="0" marT="9461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豆角烧茄子</a:t>
                      </a:r>
                      <a:endParaRPr lang="zh-CN" altLang="en-US" sz="1000" b="1" baseline="0" dirty="0"/>
                    </a:p>
                  </a:txBody>
                  <a:tcPr marL="0" marR="0" marT="9461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小炒鱿鱼须</a:t>
                      </a:r>
                      <a:endParaRPr lang="zh-CN" altLang="en-US" sz="1000" b="1" baseline="0" dirty="0"/>
                    </a:p>
                  </a:txBody>
                  <a:tcPr marL="0" marR="0" marT="9461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蒜蓉油菜</a:t>
                      </a:r>
                      <a:endParaRPr lang="zh-CN" altLang="en-US" sz="1000" b="1" baseline="0" dirty="0"/>
                    </a:p>
                  </a:txBody>
                  <a:tcPr marL="0" marR="0" marT="9461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6186">
                <a:tc vMerge="1"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韭黄炒鸡蛋</a:t>
                      </a:r>
                      <a:endParaRPr lang="zh-CN" altLang="en-US" sz="1000" b="1" baseline="0" dirty="0"/>
                    </a:p>
                  </a:txBody>
                  <a:tcPr marL="0" marR="0" marT="673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小炒鱿鱼花</a:t>
                      </a:r>
                      <a:endParaRPr lang="zh-CN" altLang="en-US" sz="1000" b="1" baseline="0" dirty="0"/>
                    </a:p>
                  </a:txBody>
                  <a:tcPr marL="0" marR="0" marT="6731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小炒鸡腿肉</a:t>
                      </a:r>
                      <a:endParaRPr lang="zh-CN" altLang="en-US" sz="1000" b="1" baseline="0" dirty="0"/>
                    </a:p>
                  </a:txBody>
                  <a:tcPr marL="0" marR="0" marT="6731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芹菜炒香干</a:t>
                      </a:r>
                      <a:endParaRPr lang="zh-CN" altLang="en-US" sz="1000" b="1" baseline="0" dirty="0"/>
                    </a:p>
                  </a:txBody>
                  <a:tcPr marL="0" marR="0" marT="6731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宫保鸡丁</a:t>
                      </a:r>
                      <a:endParaRPr lang="zh-CN" altLang="en-US" sz="1000" b="1" baseline="0" dirty="0"/>
                    </a:p>
                  </a:txBody>
                  <a:tcPr marL="0" marR="0" marT="6731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b="1" baseline="0" dirty="0"/>
                    </a:p>
                  </a:txBody>
                  <a:tcPr marL="0" marR="0" marT="6731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6315">
                <a:tc vMerge="1"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青椒炒面筋肠</a:t>
                      </a:r>
                      <a:endParaRPr lang="zh-CN" altLang="en-US" sz="1000" b="1" baseline="0" dirty="0"/>
                    </a:p>
                  </a:txBody>
                  <a:tcPr marL="0" marR="0" marT="673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椒盐洋葱圈</a:t>
                      </a:r>
                      <a:endParaRPr lang="zh-CN" altLang="en-US" sz="1000" b="1" baseline="0" dirty="0"/>
                    </a:p>
                  </a:txBody>
                  <a:tcPr marL="0" marR="0" marT="6731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水煮肉片</a:t>
                      </a:r>
                      <a:endParaRPr lang="zh-CN" altLang="en-US" sz="1000" b="1" baseline="0" dirty="0"/>
                    </a:p>
                  </a:txBody>
                  <a:tcPr marL="0" marR="0" marT="6731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西红柿炒菜花</a:t>
                      </a:r>
                      <a:endParaRPr lang="zh-CN" altLang="en-US" sz="1000" b="1" baseline="0" dirty="0"/>
                    </a:p>
                  </a:txBody>
                  <a:tcPr marL="0" marR="0" marT="6731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椒麻肥牛</a:t>
                      </a:r>
                      <a:endParaRPr lang="zh-CN" altLang="en-US" sz="1000" b="1" baseline="0" dirty="0"/>
                    </a:p>
                  </a:txBody>
                  <a:tcPr marL="0" marR="0" marT="6731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b="1" baseline="0" dirty="0"/>
                    </a:p>
                  </a:txBody>
                  <a:tcPr marL="0" marR="0" marT="6731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4945">
                <a:tc vMerge="1"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白灼菜心</a:t>
                      </a:r>
                      <a:endParaRPr lang="zh-CN" altLang="en-US" sz="1000" b="1" baseline="0" dirty="0"/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蒜蓉菊花菜</a:t>
                      </a:r>
                      <a:endParaRPr lang="zh-CN" altLang="en-US" sz="1000" b="1" baseline="0" dirty="0"/>
                    </a:p>
                  </a:txBody>
                  <a:tcPr marL="0" marR="0" marT="349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虫草花炒菠菜</a:t>
                      </a:r>
                      <a:endParaRPr lang="zh-CN" altLang="en-US" sz="1000" b="1" baseline="0" dirty="0"/>
                    </a:p>
                  </a:txBody>
                  <a:tcPr marL="0" marR="0" marT="349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蒜蓉快菜</a:t>
                      </a:r>
                      <a:endParaRPr lang="zh-CN" altLang="en-US" sz="1000" b="1" baseline="0" dirty="0"/>
                    </a:p>
                  </a:txBody>
                  <a:tcPr marL="0" marR="0" marT="349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粉丝小白菜</a:t>
                      </a:r>
                      <a:endParaRPr lang="zh-CN" altLang="en-US" sz="1000" b="1" baseline="0" dirty="0"/>
                    </a:p>
                  </a:txBody>
                  <a:tcPr marL="0" marR="0" marT="349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b="1" baseline="0" dirty="0"/>
                    </a:p>
                  </a:txBody>
                  <a:tcPr marL="0" marR="0" marT="349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484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 dirty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900" b="1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凉菜</a:t>
                      </a:r>
                      <a:endParaRPr sz="9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口水鸡</a:t>
                      </a:r>
                      <a:endParaRPr lang="zh-CN" altLang="en-US" sz="1000" b="1" baseline="0" dirty="0"/>
                    </a:p>
                  </a:txBody>
                  <a:tcPr marL="0" marR="0" marT="196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黄瓜蒜肠</a:t>
                      </a:r>
                      <a:endParaRPr lang="zh-CN" altLang="en-US" sz="1000" b="1" baseline="0" dirty="0"/>
                    </a:p>
                  </a:txBody>
                  <a:tcPr marL="0" marR="0" marT="196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酸辣皮冻</a:t>
                      </a:r>
                      <a:endParaRPr lang="zh-CN" altLang="en-US" sz="1000" b="1" baseline="0" dirty="0"/>
                    </a:p>
                  </a:txBody>
                  <a:tcPr marL="0" marR="0" marT="196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风味松花蛋</a:t>
                      </a:r>
                      <a:endParaRPr lang="zh-CN" altLang="en-US" sz="1000" b="1" baseline="0" dirty="0"/>
                    </a:p>
                  </a:txBody>
                  <a:tcPr marL="0" marR="0" marT="196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黄瓜红肠</a:t>
                      </a:r>
                      <a:endParaRPr lang="zh-CN" altLang="en-US" sz="1000" b="1" baseline="0" dirty="0"/>
                    </a:p>
                  </a:txBody>
                  <a:tcPr marL="0" marR="0" marT="196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b="1" baseline="0" dirty="0"/>
                    </a:p>
                  </a:txBody>
                  <a:tcPr marL="0" marR="0" marT="196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471">
                <a:tc vMerge="1"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酸辣素毛肚</a:t>
                      </a:r>
                      <a:endParaRPr lang="zh-CN" altLang="en-US" sz="1000" b="1" baseline="0" dirty="0"/>
                    </a:p>
                  </a:txBody>
                  <a:tcPr marL="0" marR="0" marT="196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白灼秋葵</a:t>
                      </a:r>
                      <a:endParaRPr lang="zh-CN" altLang="en-US" sz="1000" b="1" baseline="0" dirty="0"/>
                    </a:p>
                  </a:txBody>
                  <a:tcPr marL="0" marR="0" marT="196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黄瓜面藕</a:t>
                      </a:r>
                      <a:endParaRPr lang="zh-CN" altLang="en-US" sz="1000" b="1" baseline="0" dirty="0"/>
                    </a:p>
                  </a:txBody>
                  <a:tcPr marL="0" marR="0" marT="196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酸辣蕨根粉</a:t>
                      </a:r>
                      <a:endParaRPr lang="zh-CN" altLang="en-US" sz="1000" b="1" baseline="0" dirty="0"/>
                    </a:p>
                  </a:txBody>
                  <a:tcPr marL="0" marR="0" marT="196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果仁菠菜</a:t>
                      </a:r>
                      <a:endParaRPr lang="zh-CN" altLang="en-US" sz="1000" b="1" baseline="0" dirty="0"/>
                    </a:p>
                  </a:txBody>
                  <a:tcPr marL="0" marR="0" marT="196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b="1" baseline="0" dirty="0"/>
                    </a:p>
                  </a:txBody>
                  <a:tcPr marL="0" marR="0" marT="196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497">
                <a:tc vMerge="1"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拌合菜</a:t>
                      </a:r>
                      <a:endParaRPr lang="zh-CN" altLang="en-US" sz="1000" b="1" baseline="0" dirty="0"/>
                    </a:p>
                  </a:txBody>
                  <a:tcPr marL="0" marR="0" marT="196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香拌豆腐丝</a:t>
                      </a:r>
                      <a:endParaRPr lang="zh-CN" altLang="en-US" sz="1000" b="1" baseline="0" dirty="0"/>
                    </a:p>
                  </a:txBody>
                  <a:tcPr marL="0" marR="0" marT="196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丝瓜尖</a:t>
                      </a:r>
                      <a:endParaRPr lang="zh-CN" altLang="en-US" sz="1000" b="1" baseline="0" dirty="0"/>
                    </a:p>
                  </a:txBody>
                  <a:tcPr marL="0" marR="0" marT="196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拌脆豆腐</a:t>
                      </a:r>
                      <a:endParaRPr lang="zh-CN" altLang="en-US" sz="1000" b="1" baseline="0" dirty="0"/>
                    </a:p>
                  </a:txBody>
                  <a:tcPr marL="0" marR="0" marT="196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西芹腐竹</a:t>
                      </a:r>
                      <a:endParaRPr lang="zh-CN" altLang="en-US" sz="1000" b="1" baseline="0" dirty="0"/>
                    </a:p>
                  </a:txBody>
                  <a:tcPr marL="0" marR="0" marT="196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b="1" baseline="0" dirty="0"/>
                    </a:p>
                  </a:txBody>
                  <a:tcPr marL="0" marR="0" marT="196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2826">
                <a:tc vMerge="1"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蒜蓉菠菜</a:t>
                      </a:r>
                      <a:endParaRPr lang="zh-CN" altLang="en-US" sz="1000" b="1" baseline="0" dirty="0"/>
                    </a:p>
                  </a:txBody>
                  <a:tcPr marL="0" marR="0" marT="196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82296">
                      <a:solidFill>
                        <a:srgbClr val="357C2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什锦芹丁</a:t>
                      </a:r>
                      <a:endParaRPr lang="zh-CN" altLang="en-US" sz="1000" b="1" baseline="0" dirty="0"/>
                    </a:p>
                  </a:txBody>
                  <a:tcPr marL="0" marR="0" marT="196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82296">
                      <a:solidFill>
                        <a:srgbClr val="357C2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包菜豆干</a:t>
                      </a:r>
                      <a:endParaRPr lang="zh-CN" altLang="en-US" sz="1000" b="1" baseline="0" dirty="0"/>
                    </a:p>
                  </a:txBody>
                  <a:tcPr marL="0" marR="0" marT="196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82296">
                      <a:solidFill>
                        <a:srgbClr val="357C2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黄瓜金针菇</a:t>
                      </a:r>
                      <a:endParaRPr lang="zh-CN" altLang="en-US" sz="1000" b="1" baseline="0" dirty="0"/>
                    </a:p>
                  </a:txBody>
                  <a:tcPr marL="0" marR="0" marT="196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82296">
                      <a:solidFill>
                        <a:srgbClr val="357C2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皮蛋豆腐</a:t>
                      </a:r>
                      <a:endParaRPr lang="zh-CN" altLang="en-US" sz="1000" b="1" baseline="0" dirty="0"/>
                    </a:p>
                  </a:txBody>
                  <a:tcPr marL="0" marR="0" marT="196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2296">
                      <a:solidFill>
                        <a:srgbClr val="357C2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b="1" baseline="0" dirty="0"/>
                    </a:p>
                  </a:txBody>
                  <a:tcPr marL="0" marR="0" marT="196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82296">
                      <a:solidFill>
                        <a:srgbClr val="357C24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8927592" y="6472427"/>
            <a:ext cx="172211" cy="170687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496300" y="6274307"/>
            <a:ext cx="370205" cy="368935"/>
          </a:xfrm>
          <a:custGeom>
            <a:avLst/>
            <a:gdLst/>
            <a:ahLst/>
            <a:cxnLst/>
            <a:rect l="l" t="t" r="r" b="b"/>
            <a:pathLst>
              <a:path w="370204" h="368934">
                <a:moveTo>
                  <a:pt x="185166" y="0"/>
                </a:moveTo>
                <a:lnTo>
                  <a:pt x="113133" y="14490"/>
                </a:lnTo>
                <a:lnTo>
                  <a:pt x="54228" y="53987"/>
                </a:lnTo>
                <a:lnTo>
                  <a:pt x="14604" y="112585"/>
                </a:lnTo>
                <a:lnTo>
                  <a:pt x="0" y="184340"/>
                </a:lnTo>
                <a:lnTo>
                  <a:pt x="3809" y="221487"/>
                </a:lnTo>
                <a:lnTo>
                  <a:pt x="31623" y="287388"/>
                </a:lnTo>
                <a:lnTo>
                  <a:pt x="81684" y="337184"/>
                </a:lnTo>
                <a:lnTo>
                  <a:pt x="147827" y="364921"/>
                </a:lnTo>
                <a:lnTo>
                  <a:pt x="185166" y="368668"/>
                </a:lnTo>
                <a:lnTo>
                  <a:pt x="222503" y="364921"/>
                </a:lnTo>
                <a:lnTo>
                  <a:pt x="288686" y="337172"/>
                </a:lnTo>
                <a:lnTo>
                  <a:pt x="338708" y="287312"/>
                </a:lnTo>
                <a:lnTo>
                  <a:pt x="366522" y="221272"/>
                </a:lnTo>
                <a:lnTo>
                  <a:pt x="370204" y="184023"/>
                </a:lnTo>
                <a:lnTo>
                  <a:pt x="366522" y="146977"/>
                </a:lnTo>
                <a:lnTo>
                  <a:pt x="338708" y="81191"/>
                </a:lnTo>
                <a:lnTo>
                  <a:pt x="288647" y="31470"/>
                </a:lnTo>
                <a:lnTo>
                  <a:pt x="222503" y="3746"/>
                </a:lnTo>
                <a:lnTo>
                  <a:pt x="185166" y="0"/>
                </a:lnTo>
                <a:close/>
              </a:path>
            </a:pathLst>
          </a:custGeom>
          <a:solidFill>
            <a:srgbClr val="357C2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58140" y="105155"/>
            <a:ext cx="946404" cy="7970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262252" y="800283"/>
            <a:ext cx="7450455" cy="0"/>
          </a:xfrm>
          <a:custGeom>
            <a:avLst/>
            <a:gdLst/>
            <a:ahLst/>
            <a:cxnLst/>
            <a:rect l="l" t="t" r="r" b="b"/>
            <a:pathLst>
              <a:path w="7450455">
                <a:moveTo>
                  <a:pt x="0" y="0"/>
                </a:moveTo>
                <a:lnTo>
                  <a:pt x="7450455" y="0"/>
                </a:lnTo>
              </a:path>
            </a:pathLst>
          </a:custGeom>
          <a:ln w="82296">
            <a:solidFill>
              <a:srgbClr val="357C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29055" y="6486143"/>
            <a:ext cx="1429512" cy="3474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53055" y="6486143"/>
            <a:ext cx="1429512" cy="3474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800855" y="6486143"/>
            <a:ext cx="1429512" cy="3474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757192" y="447805"/>
            <a:ext cx="830580" cy="7924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791455" y="222503"/>
            <a:ext cx="829055" cy="7924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267312" y="172211"/>
            <a:ext cx="829055" cy="79247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917549" y="6556749"/>
            <a:ext cx="124460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70"/>
              </a:lnSpc>
            </a:pPr>
            <a:r>
              <a:rPr sz="1200" b="1" dirty="0">
                <a:latin typeface="微软雅黑" panose="020B0503020204020204" charset="-122"/>
                <a:cs typeface="微软雅黑" panose="020B0503020204020204" charset="-122"/>
              </a:rPr>
              <a:t>为您的美味而计划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/>
              <a:t>为您的满意而改变</a:t>
            </a:r>
            <a:endParaRPr dirty="0"/>
          </a:p>
        </p:txBody>
      </p:sp>
      <p:sp>
        <p:nvSpPr>
          <p:cNvPr id="18" name="object 1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/>
              <a:t>为您的满意而荣耀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12707" y="6047231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4" h="368935">
                <a:moveTo>
                  <a:pt x="183896" y="0"/>
                </a:moveTo>
                <a:lnTo>
                  <a:pt x="112371" y="14490"/>
                </a:lnTo>
                <a:lnTo>
                  <a:pt x="53848" y="53987"/>
                </a:lnTo>
                <a:lnTo>
                  <a:pt x="14477" y="112572"/>
                </a:lnTo>
                <a:lnTo>
                  <a:pt x="0" y="184327"/>
                </a:lnTo>
                <a:lnTo>
                  <a:pt x="3683" y="221475"/>
                </a:lnTo>
                <a:lnTo>
                  <a:pt x="31369" y="287388"/>
                </a:lnTo>
                <a:lnTo>
                  <a:pt x="81025" y="337159"/>
                </a:lnTo>
                <a:lnTo>
                  <a:pt x="146812" y="364921"/>
                </a:lnTo>
                <a:lnTo>
                  <a:pt x="183896" y="368668"/>
                </a:lnTo>
                <a:lnTo>
                  <a:pt x="220980" y="364921"/>
                </a:lnTo>
                <a:lnTo>
                  <a:pt x="286766" y="337159"/>
                </a:lnTo>
                <a:lnTo>
                  <a:pt x="336550" y="287261"/>
                </a:lnTo>
                <a:lnTo>
                  <a:pt x="364490" y="221132"/>
                </a:lnTo>
                <a:lnTo>
                  <a:pt x="368426" y="183807"/>
                </a:lnTo>
                <a:lnTo>
                  <a:pt x="364490" y="146824"/>
                </a:lnTo>
                <a:lnTo>
                  <a:pt x="336550" y="81140"/>
                </a:lnTo>
                <a:lnTo>
                  <a:pt x="286893" y="31483"/>
                </a:lnTo>
                <a:lnTo>
                  <a:pt x="220980" y="3746"/>
                </a:lnTo>
                <a:lnTo>
                  <a:pt x="183896" y="0"/>
                </a:lnTo>
                <a:close/>
              </a:path>
            </a:pathLst>
          </a:custGeom>
          <a:solidFill>
            <a:srgbClr val="20520D">
              <a:alpha val="76861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48640" algn="l"/>
                <a:tab pos="1087120" algn="l"/>
                <a:tab pos="1623695" algn="l"/>
              </a:tabLst>
            </a:pPr>
            <a:r>
              <a:rPr spc="-5" dirty="0"/>
              <a:t>晚	餐	菜	单</a:t>
            </a:r>
            <a:endParaRPr spc="-5" dirty="0"/>
          </a:p>
        </p:txBody>
      </p:sp>
      <p:sp>
        <p:nvSpPr>
          <p:cNvPr id="5" name="object 5"/>
          <p:cNvSpPr/>
          <p:nvPr/>
        </p:nvSpPr>
        <p:spPr>
          <a:xfrm>
            <a:off x="8927592" y="6472427"/>
            <a:ext cx="172211" cy="170687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496300" y="6274307"/>
            <a:ext cx="370205" cy="368935"/>
          </a:xfrm>
          <a:custGeom>
            <a:avLst/>
            <a:gdLst/>
            <a:ahLst/>
            <a:cxnLst/>
            <a:rect l="l" t="t" r="r" b="b"/>
            <a:pathLst>
              <a:path w="370204" h="368934">
                <a:moveTo>
                  <a:pt x="185166" y="0"/>
                </a:moveTo>
                <a:lnTo>
                  <a:pt x="113133" y="14490"/>
                </a:lnTo>
                <a:lnTo>
                  <a:pt x="54228" y="53987"/>
                </a:lnTo>
                <a:lnTo>
                  <a:pt x="14604" y="112585"/>
                </a:lnTo>
                <a:lnTo>
                  <a:pt x="0" y="184340"/>
                </a:lnTo>
                <a:lnTo>
                  <a:pt x="3809" y="221487"/>
                </a:lnTo>
                <a:lnTo>
                  <a:pt x="31623" y="287388"/>
                </a:lnTo>
                <a:lnTo>
                  <a:pt x="81684" y="337184"/>
                </a:lnTo>
                <a:lnTo>
                  <a:pt x="147827" y="364921"/>
                </a:lnTo>
                <a:lnTo>
                  <a:pt x="185166" y="368668"/>
                </a:lnTo>
                <a:lnTo>
                  <a:pt x="222503" y="364921"/>
                </a:lnTo>
                <a:lnTo>
                  <a:pt x="288686" y="337172"/>
                </a:lnTo>
                <a:lnTo>
                  <a:pt x="338708" y="287312"/>
                </a:lnTo>
                <a:lnTo>
                  <a:pt x="366522" y="221272"/>
                </a:lnTo>
                <a:lnTo>
                  <a:pt x="370204" y="184023"/>
                </a:lnTo>
                <a:lnTo>
                  <a:pt x="366522" y="146977"/>
                </a:lnTo>
                <a:lnTo>
                  <a:pt x="338708" y="81191"/>
                </a:lnTo>
                <a:lnTo>
                  <a:pt x="288647" y="31470"/>
                </a:lnTo>
                <a:lnTo>
                  <a:pt x="222503" y="3746"/>
                </a:lnTo>
                <a:lnTo>
                  <a:pt x="185166" y="0"/>
                </a:lnTo>
                <a:close/>
              </a:path>
            </a:pathLst>
          </a:custGeom>
          <a:solidFill>
            <a:srgbClr val="357C2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58140" y="108203"/>
            <a:ext cx="946404" cy="7970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29055" y="6486143"/>
            <a:ext cx="1429512" cy="3474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53055" y="6486143"/>
            <a:ext cx="1429512" cy="3474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800855" y="6486143"/>
            <a:ext cx="1429512" cy="3474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717035" y="222503"/>
            <a:ext cx="830580" cy="7924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253484" y="222503"/>
            <a:ext cx="830580" cy="7924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791455" y="222503"/>
            <a:ext cx="829055" cy="79247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327903" y="222503"/>
            <a:ext cx="829055" cy="79247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917549" y="6556749"/>
            <a:ext cx="124460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70"/>
              </a:lnSpc>
            </a:pPr>
            <a:r>
              <a:rPr sz="1200" b="1" dirty="0">
                <a:latin typeface="微软雅黑" panose="020B0503020204020204" charset="-122"/>
                <a:cs typeface="微软雅黑" panose="020B0503020204020204" charset="-122"/>
              </a:rPr>
              <a:t>为您的美味而计划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/>
              <a:t>为您的满意而改变</a:t>
            </a:r>
            <a:endParaRPr dirty="0"/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/>
              <a:t>为您的满意而荣耀</a:t>
            </a:r>
            <a:endParaRPr dirty="0"/>
          </a:p>
        </p:txBody>
      </p:sp>
      <p:graphicFrame>
        <p:nvGraphicFramePr>
          <p:cNvPr id="19" name="表格 18"/>
          <p:cNvGraphicFramePr>
            <a:graphicFrameLocks noGrp="1"/>
          </p:cNvGraphicFramePr>
          <p:nvPr/>
        </p:nvGraphicFramePr>
        <p:xfrm>
          <a:off x="358140" y="905254"/>
          <a:ext cx="9039861" cy="5580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6226"/>
                <a:gridCol w="1771863"/>
                <a:gridCol w="1573171"/>
                <a:gridCol w="1610959"/>
                <a:gridCol w="1213821"/>
                <a:gridCol w="1213821"/>
              </a:tblGrid>
              <a:tr h="62499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 smtClean="0"/>
                        <a:t>星期一</a:t>
                      </a:r>
                      <a:endParaRPr lang="zh-CN" altLang="en-US" sz="1400" b="1" dirty="0"/>
                    </a:p>
                  </a:txBody>
                  <a:tcPr marL="0" marR="0" marT="514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 smtClean="0"/>
                        <a:t>星期二</a:t>
                      </a:r>
                      <a:endParaRPr lang="zh-CN" altLang="en-US" sz="1400" b="1" dirty="0"/>
                    </a:p>
                  </a:txBody>
                  <a:tcPr marL="0" marR="0" marT="514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 smtClean="0"/>
                        <a:t>星期三</a:t>
                      </a:r>
                      <a:endParaRPr lang="zh-CN" altLang="en-US" sz="1400" b="1" dirty="0"/>
                    </a:p>
                  </a:txBody>
                  <a:tcPr marL="0" marR="0" marT="514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 smtClean="0"/>
                        <a:t>星期四</a:t>
                      </a:r>
                      <a:endParaRPr lang="zh-CN" altLang="en-US" sz="1400" b="1" dirty="0"/>
                    </a:p>
                  </a:txBody>
                  <a:tcPr marL="0" marR="0" marT="514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 smtClean="0"/>
                        <a:t>星期五</a:t>
                      </a:r>
                      <a:endParaRPr lang="zh-CN" altLang="en-US" sz="1400" b="1" dirty="0"/>
                    </a:p>
                  </a:txBody>
                  <a:tcPr marL="0" marR="0" marT="514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 smtClean="0"/>
                        <a:t>星期六</a:t>
                      </a:r>
                      <a:endParaRPr lang="zh-CN" altLang="en-US" sz="1400" b="1" dirty="0"/>
                    </a:p>
                  </a:txBody>
                  <a:tcPr marL="0" marR="0" marT="514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7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香辣鸡翅尖</a:t>
                      </a:r>
                      <a:endParaRPr lang="zh-CN" altLang="en-US" sz="1000" b="1" dirty="0"/>
                    </a:p>
                  </a:txBody>
                  <a:tcPr marL="0" marR="0" marT="9398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米粉蒸排骨</a:t>
                      </a:r>
                      <a:endParaRPr lang="zh-CN" altLang="en-US" sz="1000" b="1" dirty="0"/>
                    </a:p>
                  </a:txBody>
                  <a:tcPr marL="0" marR="0" marT="9398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红焖羊排</a:t>
                      </a:r>
                      <a:endParaRPr lang="zh-CN" altLang="en-US" sz="1000" b="1" baseline="0" dirty="0"/>
                    </a:p>
                  </a:txBody>
                  <a:tcPr marL="0" marR="0" marT="5143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香辣炖排骨</a:t>
                      </a:r>
                      <a:endParaRPr lang="zh-CN" altLang="en-US" sz="1000" b="1" dirty="0"/>
                    </a:p>
                  </a:txBody>
                  <a:tcPr marL="0" marR="0" marT="5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香辣猪手</a:t>
                      </a:r>
                      <a:endParaRPr lang="zh-CN" altLang="en-US" sz="1000" b="1" dirty="0"/>
                    </a:p>
                  </a:txBody>
                  <a:tcPr marL="0" marR="0" marT="9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红烧牛腩盖饭</a:t>
                      </a:r>
                      <a:endParaRPr lang="zh-CN" altLang="en-US" sz="1000" b="1" dirty="0"/>
                    </a:p>
                  </a:txBody>
                  <a:tcPr marL="0" marR="0" marT="9398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44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玉米炖排骨</a:t>
                      </a:r>
                      <a:endParaRPr lang="zh-CN" altLang="en-US" sz="1000" b="1" dirty="0"/>
                    </a:p>
                  </a:txBody>
                  <a:tcPr marL="0" marR="0" marT="6667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小炒羊杂</a:t>
                      </a:r>
                      <a:endParaRPr lang="zh-CN" altLang="en-US" sz="1000" b="1" dirty="0"/>
                    </a:p>
                  </a:txBody>
                  <a:tcPr marL="0" marR="0" marT="6667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海带烧鸡块</a:t>
                      </a:r>
                      <a:endParaRPr lang="zh-CN" altLang="en-US" sz="1000" b="1" baseline="0" dirty="0"/>
                    </a:p>
                  </a:txBody>
                  <a:tcPr marL="0" marR="0" marT="9398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红焖羊蝎子</a:t>
                      </a:r>
                      <a:endParaRPr lang="zh-CN" altLang="en-US" sz="1000" b="1" dirty="0"/>
                    </a:p>
                  </a:txBody>
                  <a:tcPr marL="0" marR="0" marT="9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豆角红烧肉</a:t>
                      </a:r>
                      <a:endParaRPr lang="zh-CN" altLang="en-US" sz="1000" b="1" dirty="0"/>
                    </a:p>
                  </a:txBody>
                  <a:tcPr marL="0" marR="0" marT="666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海带烧鸡块盖饭</a:t>
                      </a:r>
                      <a:endParaRPr lang="zh-CN" altLang="en-US" sz="1000" b="1" dirty="0"/>
                    </a:p>
                  </a:txBody>
                  <a:tcPr marL="0" marR="0" marT="6667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80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金汤小酥肉</a:t>
                      </a:r>
                      <a:endParaRPr lang="zh-CN" altLang="en-US" sz="1000" b="1" dirty="0"/>
                    </a:p>
                  </a:txBody>
                  <a:tcPr marL="0" marR="0" marT="6667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红烧鸡腿</a:t>
                      </a:r>
                      <a:endParaRPr lang="zh-CN" altLang="en-US" sz="1000" b="1" dirty="0"/>
                    </a:p>
                  </a:txBody>
                  <a:tcPr marL="0" marR="0" marT="6667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干炸小黄鱼</a:t>
                      </a:r>
                      <a:endParaRPr lang="zh-CN" altLang="en-US" sz="1000" b="1" baseline="0" dirty="0"/>
                    </a:p>
                  </a:txBody>
                  <a:tcPr marL="0" marR="0" marT="6667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糖醋里脊</a:t>
                      </a:r>
                      <a:endParaRPr lang="zh-CN" altLang="en-US" sz="1000" b="1" dirty="0"/>
                    </a:p>
                  </a:txBody>
                  <a:tcPr marL="0" marR="0" marT="666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清蒸武昌鱼</a:t>
                      </a:r>
                      <a:endParaRPr lang="zh-CN" altLang="en-US" sz="1000" b="1" dirty="0"/>
                    </a:p>
                  </a:txBody>
                  <a:tcPr marL="0" marR="0" marT="666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韭菜炒鸡蛋盖饭</a:t>
                      </a:r>
                      <a:endParaRPr lang="zh-CN" altLang="en-US" sz="1000" b="1" dirty="0"/>
                    </a:p>
                  </a:txBody>
                  <a:tcPr marL="0" marR="0" marT="6667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98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口蘑肉片</a:t>
                      </a:r>
                      <a:endParaRPr lang="zh-CN" altLang="en-US" sz="1000" b="1" dirty="0"/>
                    </a:p>
                  </a:txBody>
                  <a:tcPr marL="0" marR="0" marT="6667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重庆麻辣烫</a:t>
                      </a:r>
                      <a:endParaRPr lang="zh-CN" altLang="en-US" sz="1000" b="1" dirty="0"/>
                    </a:p>
                  </a:txBody>
                  <a:tcPr marL="0" marR="0" marT="6667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黄金地瓜</a:t>
                      </a:r>
                      <a:endParaRPr lang="zh-CN" altLang="en-US" sz="1000" b="1" baseline="0" dirty="0"/>
                    </a:p>
                  </a:txBody>
                  <a:tcPr marL="0" marR="0" marT="6667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年糕炒肉</a:t>
                      </a:r>
                      <a:endParaRPr lang="zh-CN" altLang="en-US" sz="1000" b="1" dirty="0"/>
                    </a:p>
                  </a:txBody>
                  <a:tcPr marL="0" marR="0" marT="666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小炒猪肝</a:t>
                      </a:r>
                      <a:endParaRPr lang="zh-CN" altLang="en-US" sz="1000" b="1" dirty="0"/>
                    </a:p>
                  </a:txBody>
                  <a:tcPr marL="0" marR="0" marT="666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蒜蓉小油菜盖饭</a:t>
                      </a:r>
                      <a:endParaRPr lang="zh-CN" altLang="en-US" sz="1000" b="1" dirty="0"/>
                    </a:p>
                  </a:txBody>
                  <a:tcPr marL="0" marR="0" marT="6667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80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蒜蓉蒸茄子</a:t>
                      </a:r>
                      <a:endParaRPr lang="zh-CN" altLang="en-US" sz="1000" b="1" dirty="0"/>
                    </a:p>
                  </a:txBody>
                  <a:tcPr marL="0" marR="0" marT="6667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香干回锅肉</a:t>
                      </a:r>
                      <a:endParaRPr lang="zh-CN" altLang="en-US" sz="1000" b="1" dirty="0"/>
                    </a:p>
                  </a:txBody>
                  <a:tcPr marL="0" marR="0" marT="6667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干锅菜花</a:t>
                      </a:r>
                      <a:endParaRPr lang="zh-CN" altLang="en-US" sz="1000" b="1" baseline="0" dirty="0"/>
                    </a:p>
                  </a:txBody>
                  <a:tcPr marL="0" marR="0" marT="6667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鲜蘑肉片</a:t>
                      </a:r>
                      <a:endParaRPr lang="en-US" altLang="zh-CN" sz="1000" b="1" dirty="0"/>
                    </a:p>
                  </a:txBody>
                  <a:tcPr marL="0" marR="0" marT="666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椒盐牙签肉</a:t>
                      </a:r>
                      <a:endParaRPr lang="zh-CN" altLang="en-US" sz="1000" b="1" dirty="0"/>
                    </a:p>
                  </a:txBody>
                  <a:tcPr marL="0" marR="0" marT="666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b="1"/>
                    </a:p>
                  </a:txBody>
                  <a:tcPr marL="0" marR="0" marT="6667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80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西红柿炒鸡蛋</a:t>
                      </a:r>
                      <a:endParaRPr lang="zh-CN" altLang="en-US" sz="1000" b="1" dirty="0"/>
                    </a:p>
                  </a:txBody>
                  <a:tcPr marL="0" marR="0" marT="6667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藤椒鸡排</a:t>
                      </a:r>
                      <a:endParaRPr lang="zh-CN" altLang="en-US" sz="1000" b="1" dirty="0"/>
                    </a:p>
                  </a:txBody>
                  <a:tcPr marL="0" marR="0" marT="9398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农家小炒肉</a:t>
                      </a:r>
                      <a:endParaRPr lang="zh-CN" altLang="en-US" sz="1000" b="1" baseline="0" dirty="0"/>
                    </a:p>
                  </a:txBody>
                  <a:tcPr marL="0" marR="0" marT="666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小炒香肉片</a:t>
                      </a:r>
                      <a:endParaRPr lang="zh-CN" altLang="en-US" sz="1000" b="1" dirty="0"/>
                    </a:p>
                  </a:txBody>
                  <a:tcPr marL="0" marR="0" marT="666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小炒扁豆丝</a:t>
                      </a:r>
                      <a:endParaRPr lang="zh-CN" altLang="en-US" sz="1000" b="1" dirty="0"/>
                    </a:p>
                  </a:txBody>
                  <a:tcPr marL="0" marR="0" marT="666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b="1"/>
                    </a:p>
                  </a:txBody>
                  <a:tcPr marL="0" marR="0" marT="6667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98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秋葵炒鸡丁</a:t>
                      </a:r>
                      <a:endParaRPr lang="zh-CN" altLang="en-US" sz="1000" b="1" dirty="0"/>
                    </a:p>
                  </a:txBody>
                  <a:tcPr marL="0" marR="0" marT="6667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韭菜炒鸡蛋</a:t>
                      </a:r>
                      <a:endParaRPr lang="zh-CN" altLang="en-US" sz="1000" b="1" dirty="0"/>
                    </a:p>
                  </a:txBody>
                  <a:tcPr marL="0" marR="0" marT="6667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骨肉相连</a:t>
                      </a:r>
                      <a:endParaRPr lang="zh-CN" altLang="en-US" sz="1000" b="1" baseline="0" dirty="0"/>
                    </a:p>
                  </a:txBody>
                  <a:tcPr marL="0" marR="0" marT="666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麻辣香锅</a:t>
                      </a:r>
                      <a:endParaRPr lang="zh-CN" altLang="en-US" sz="1000" b="1" dirty="0"/>
                    </a:p>
                  </a:txBody>
                  <a:tcPr marL="0" marR="0" marT="666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腊肠炒甜蜜豆</a:t>
                      </a:r>
                      <a:endParaRPr lang="zh-CN" altLang="en-US" sz="1000" b="1" dirty="0"/>
                    </a:p>
                  </a:txBody>
                  <a:tcPr marL="0" marR="0" marT="666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b="1"/>
                    </a:p>
                  </a:txBody>
                  <a:tcPr marL="0" marR="0" marT="6667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80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农家小炒肉</a:t>
                      </a:r>
                      <a:endParaRPr lang="zh-CN" altLang="en-US" sz="1000" b="1" dirty="0"/>
                    </a:p>
                  </a:txBody>
                  <a:tcPr marL="0" marR="0" marT="6667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腊味荷兰豆</a:t>
                      </a:r>
                      <a:endParaRPr lang="zh-CN" altLang="en-US" sz="1000" b="1" dirty="0"/>
                    </a:p>
                  </a:txBody>
                  <a:tcPr marL="0" marR="0" marT="6667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红烧肉炖冻豆腐白菜</a:t>
                      </a:r>
                      <a:endParaRPr lang="zh-CN" altLang="en-US" sz="1000" b="1" baseline="0" dirty="0"/>
                    </a:p>
                  </a:txBody>
                  <a:tcPr marL="0" marR="0" marT="6667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海米冬瓜</a:t>
                      </a:r>
                      <a:endParaRPr lang="zh-CN" altLang="en-US" sz="1000" b="1" dirty="0"/>
                    </a:p>
                  </a:txBody>
                  <a:tcPr marL="0" marR="0" marT="666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尖椒干豆皮</a:t>
                      </a:r>
                      <a:endParaRPr lang="zh-CN" altLang="en-US" sz="1000" b="1" dirty="0"/>
                    </a:p>
                  </a:txBody>
                  <a:tcPr marL="0" marR="0" marT="6667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b="1" dirty="0"/>
                    </a:p>
                  </a:txBody>
                  <a:tcPr marL="0" marR="0" marT="6667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7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干煸豇豆</a:t>
                      </a:r>
                      <a:endParaRPr lang="zh-CN" altLang="en-US" sz="1000" b="1" dirty="0"/>
                    </a:p>
                  </a:txBody>
                  <a:tcPr marL="0" marR="0" marT="9461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醋溜大白菜</a:t>
                      </a:r>
                      <a:endParaRPr lang="zh-CN" altLang="en-US" sz="1000" b="1" dirty="0"/>
                    </a:p>
                  </a:txBody>
                  <a:tcPr marL="0" marR="0" marT="9461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醋溜木须</a:t>
                      </a:r>
                      <a:endParaRPr lang="zh-CN" altLang="en-US" sz="1000" b="1" baseline="0" dirty="0"/>
                    </a:p>
                  </a:txBody>
                  <a:tcPr marL="0" marR="0" marT="6667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滑蛋虾仁</a:t>
                      </a:r>
                      <a:endParaRPr lang="zh-CN" altLang="en-US" sz="1000" b="1" dirty="0"/>
                    </a:p>
                  </a:txBody>
                  <a:tcPr marL="0" marR="0" marT="94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韭菜炒鸡蛋</a:t>
                      </a:r>
                      <a:endParaRPr lang="zh-CN" altLang="en-US" sz="1000" b="1" dirty="0"/>
                    </a:p>
                  </a:txBody>
                  <a:tcPr marL="0" marR="0" marT="9461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b="1" dirty="0"/>
                    </a:p>
                  </a:txBody>
                  <a:tcPr marL="0" marR="0" marT="9461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80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蒜蓉空心菜</a:t>
                      </a:r>
                      <a:endParaRPr lang="zh-CN" altLang="en-US" sz="1000" b="1" dirty="0"/>
                    </a:p>
                  </a:txBody>
                  <a:tcPr marL="0" marR="0" marT="6731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清炒菊花菜</a:t>
                      </a:r>
                      <a:endParaRPr lang="zh-CN" altLang="en-US" sz="1000" b="1" dirty="0"/>
                    </a:p>
                  </a:txBody>
                  <a:tcPr marL="0" marR="0" marT="6731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蒜蓉炒菠菜</a:t>
                      </a:r>
                      <a:endParaRPr lang="zh-CN" altLang="en-US" sz="1000" b="1" baseline="0" dirty="0"/>
                    </a:p>
                  </a:txBody>
                  <a:tcPr marL="0" marR="0" marT="9461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蒜蓉炒快菜</a:t>
                      </a:r>
                      <a:endParaRPr lang="zh-CN" altLang="en-US" sz="1000" b="1" dirty="0"/>
                    </a:p>
                  </a:txBody>
                  <a:tcPr marL="0" marR="0" marT="67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/>
                        <a:t>蒜蓉小白菜</a:t>
                      </a:r>
                      <a:endParaRPr lang="zh-CN" altLang="en-US" sz="1000" b="1" dirty="0"/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b="1" dirty="0"/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358140" y="108203"/>
            <a:ext cx="946404" cy="797051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04544" y="800099"/>
            <a:ext cx="7450455" cy="0"/>
          </a:xfrm>
          <a:custGeom>
            <a:avLst/>
            <a:gdLst/>
            <a:ahLst/>
            <a:cxnLst/>
            <a:rect l="l" t="t" r="r" b="b"/>
            <a:pathLst>
              <a:path w="7450455">
                <a:moveTo>
                  <a:pt x="0" y="0"/>
                </a:moveTo>
                <a:lnTo>
                  <a:pt x="7450455" y="0"/>
                </a:lnTo>
              </a:path>
            </a:pathLst>
          </a:custGeom>
          <a:ln w="82296">
            <a:solidFill>
              <a:srgbClr val="357C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183635" y="222503"/>
            <a:ext cx="1900427" cy="7924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611623" y="222503"/>
            <a:ext cx="652272" cy="7924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791455" y="222503"/>
            <a:ext cx="1900427" cy="7924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3400171" y="342391"/>
            <a:ext cx="30594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15" dirty="0"/>
              <a:t>风</a:t>
            </a:r>
            <a:r>
              <a:rPr dirty="0"/>
              <a:t>味小</a:t>
            </a:r>
            <a:r>
              <a:rPr spc="15" dirty="0"/>
              <a:t>吃</a:t>
            </a:r>
            <a:r>
              <a:rPr spc="90" dirty="0"/>
              <a:t>/</a:t>
            </a:r>
            <a:r>
              <a:rPr dirty="0"/>
              <a:t>自</a:t>
            </a:r>
            <a:r>
              <a:rPr spc="15" dirty="0"/>
              <a:t>选</a:t>
            </a:r>
            <a:r>
              <a:rPr dirty="0"/>
              <a:t>零</a:t>
            </a:r>
            <a:r>
              <a:rPr spc="-5" dirty="0"/>
              <a:t>点</a:t>
            </a:r>
            <a:endParaRPr spc="-5" dirty="0"/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358138" y="1089892"/>
          <a:ext cx="8813800" cy="58280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7608"/>
                <a:gridCol w="1091020"/>
                <a:gridCol w="560393"/>
                <a:gridCol w="1081314"/>
                <a:gridCol w="652928"/>
                <a:gridCol w="166306"/>
                <a:gridCol w="944774"/>
                <a:gridCol w="606338"/>
                <a:gridCol w="66004"/>
                <a:gridCol w="1034721"/>
                <a:gridCol w="616044"/>
                <a:gridCol w="843177"/>
                <a:gridCol w="312552"/>
                <a:gridCol w="560391"/>
              </a:tblGrid>
              <a:tr h="325017">
                <a:tc gridSpan="2"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品类</a:t>
                      </a:r>
                      <a:endParaRPr sz="12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56451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lang="zh-CN" altLang="en-US" sz="1200" b="1" spc="10" dirty="0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特色小吃</a:t>
                      </a:r>
                      <a:endParaRPr sz="12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特色小吃</a:t>
                      </a:r>
                      <a:endParaRPr sz="12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gridSpan="4">
                  <a:txBody>
                    <a:bodyPr/>
                    <a:lstStyle/>
                    <a:p>
                      <a:pPr marR="3111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小吃类</a:t>
                      </a:r>
                      <a:endParaRPr sz="12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232330">
                <a:tc rowSpan="4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355600">
                        <a:lnSpc>
                          <a:spcPct val="100000"/>
                        </a:lnSpc>
                      </a:pPr>
                      <a:r>
                        <a:rPr sz="1200" b="1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风味小吃</a:t>
                      </a:r>
                      <a:endParaRPr sz="12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 hMerge="1"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308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zh-CN" altLang="en-US" sz="1000" b="1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       小酥肉</a:t>
                      </a:r>
                      <a:endParaRPr sz="1000" b="1" dirty="0">
                        <a:solidFill>
                          <a:srgbClr val="FF0000"/>
                        </a:solidFill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3685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18</a:t>
                      </a:r>
                      <a:r>
                        <a:rPr sz="1000" b="1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dirty="0">
                        <a:solidFill>
                          <a:srgbClr val="FF0000"/>
                        </a:solidFill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48577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zh-CN" altLang="en-US" sz="1000" b="1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螺丝粉</a:t>
                      </a:r>
                      <a:endParaRPr sz="1000" b="1" dirty="0">
                        <a:solidFill>
                          <a:srgbClr val="FF0000"/>
                        </a:solidFill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marR="317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lang="en-US" altLang="zh-CN" sz="1000" b="1" spc="-105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16</a:t>
                      </a:r>
                      <a:r>
                        <a:rPr sz="1000" b="1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dirty="0">
                        <a:solidFill>
                          <a:srgbClr val="FF0000"/>
                        </a:solidFill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2702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zh-CN" altLang="en-US" sz="1000" b="1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河南烩面</a:t>
                      </a:r>
                      <a:endParaRPr sz="1000" b="1" dirty="0">
                        <a:solidFill>
                          <a:srgbClr val="FF0000"/>
                        </a:solidFill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83845" algn="ctr">
                        <a:lnSpc>
                          <a:spcPct val="100000"/>
                        </a:lnSpc>
                        <a:spcBef>
                          <a:spcPts val="255"/>
                        </a:spcBef>
                      </a:pPr>
                      <a:r>
                        <a:rPr lang="en-US" altLang="zh-CN" sz="1000" b="1" spc="-5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20</a:t>
                      </a:r>
                      <a:r>
                        <a:rPr sz="1000" b="1" spc="-5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solidFill>
                          <a:srgbClr val="FF0000"/>
                        </a:solidFill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3238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</a:tr>
              <a:tr h="232330">
                <a:tc vMerge="1" gridSpan="2"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 hMerge="1"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40703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     </a:t>
                      </a:r>
                      <a:r>
                        <a:rPr lang="zh-CN" altLang="en-US" sz="1000" b="1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水煮鱼</a:t>
                      </a:r>
                      <a:endParaRPr sz="1000" b="1" dirty="0">
                        <a:solidFill>
                          <a:srgbClr val="FF0000"/>
                        </a:solidFill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01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3685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000" b="1" spc="-105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2</a:t>
                      </a:r>
                      <a:r>
                        <a:rPr lang="en-US" altLang="zh-CN" sz="1000" b="1" spc="-105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4</a:t>
                      </a:r>
                      <a:r>
                        <a:rPr sz="1000" b="1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dirty="0">
                        <a:solidFill>
                          <a:srgbClr val="FF0000"/>
                        </a:solidFill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4857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lang="zh-CN" altLang="en-US" sz="1000" b="1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金汤米线</a:t>
                      </a:r>
                      <a:endParaRPr sz="1000" b="1" dirty="0">
                        <a:solidFill>
                          <a:srgbClr val="FF0000"/>
                        </a:solidFill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01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marR="317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lang="en-US" altLang="zh-CN" sz="1000" b="1" spc="-105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16</a:t>
                      </a:r>
                      <a:r>
                        <a:rPr sz="1000" b="1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dirty="0">
                        <a:solidFill>
                          <a:srgbClr val="FF0000"/>
                        </a:solidFill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2702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lang="zh-CN" altLang="en-US" sz="1000" b="1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油泼面</a:t>
                      </a:r>
                      <a:endParaRPr sz="1000" b="1" dirty="0">
                        <a:solidFill>
                          <a:srgbClr val="FF0000"/>
                        </a:solidFill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83845" algn="ctr">
                        <a:lnSpc>
                          <a:spcPct val="100000"/>
                        </a:lnSpc>
                        <a:spcBef>
                          <a:spcPts val="255"/>
                        </a:spcBef>
                      </a:pPr>
                      <a:r>
                        <a:rPr lang="en-US" altLang="zh-CN" sz="1000" b="1" spc="-5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16</a:t>
                      </a:r>
                      <a:r>
                        <a:rPr sz="1000" b="1" spc="-5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solidFill>
                          <a:srgbClr val="FF0000"/>
                        </a:solidFill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3238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</a:tr>
              <a:tr h="200933">
                <a:tc vMerge="1" gridSpan="2"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 hMerge="1"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40703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lang="zh-CN" altLang="en-US" sz="1000" b="1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     蹄花饭</a:t>
                      </a:r>
                      <a:endParaRPr sz="1000" b="1" dirty="0">
                        <a:solidFill>
                          <a:srgbClr val="FF0000"/>
                        </a:solidFill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3685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000" b="1" spc="-105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2</a:t>
                      </a:r>
                      <a:r>
                        <a:rPr lang="en-US" altLang="zh-CN" sz="1000" b="1" spc="-105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0</a:t>
                      </a:r>
                      <a:r>
                        <a:rPr sz="1000" b="1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dirty="0">
                        <a:solidFill>
                          <a:srgbClr val="FF0000"/>
                        </a:solidFill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        </a:t>
                      </a:r>
                      <a:r>
                        <a:rPr lang="zh-CN" altLang="en-US" sz="1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吉祥馄炖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   </a:t>
                      </a:r>
                      <a:r>
                        <a:rPr lang="zh-CN" altLang="en-US" sz="1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（虾仁鲜肉）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     </a:t>
                      </a:r>
                      <a:endParaRPr sz="1000" b="1" dirty="0">
                        <a:solidFill>
                          <a:srgbClr val="FF0000"/>
                        </a:solidFill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18</a:t>
                      </a:r>
                      <a:r>
                        <a:rPr lang="zh-CN" altLang="en-US" sz="1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元</a:t>
                      </a:r>
                      <a:endParaRPr sz="1000" b="1" dirty="0">
                        <a:solidFill>
                          <a:srgbClr val="FF0000"/>
                        </a:solidFill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0322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lang="zh-CN" altLang="en-US" sz="1000" b="1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自选小火锅</a:t>
                      </a:r>
                      <a:endParaRPr sz="1000" b="1" dirty="0">
                        <a:solidFill>
                          <a:srgbClr val="FF0000"/>
                        </a:solidFill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83845" algn="ctr">
                        <a:lnSpc>
                          <a:spcPct val="100000"/>
                        </a:lnSpc>
                        <a:spcBef>
                          <a:spcPts val="255"/>
                        </a:spcBef>
                      </a:pPr>
                      <a:r>
                        <a:rPr lang="en-US" altLang="zh-CN" sz="1000" b="1" spc="-5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19.8</a:t>
                      </a:r>
                      <a:r>
                        <a:rPr sz="1000" b="1" spc="-5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r>
                        <a:rPr lang="en-US" altLang="zh-CN" sz="1000" b="1" spc="-5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/</a:t>
                      </a:r>
                      <a:r>
                        <a:rPr lang="zh-CN" altLang="en-US" sz="1000" b="1" spc="-5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斤</a:t>
                      </a:r>
                      <a:endParaRPr sz="1000" b="1" dirty="0">
                        <a:solidFill>
                          <a:srgbClr val="FF0000"/>
                        </a:solidFill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3238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</a:tr>
              <a:tr h="207645">
                <a:tc vMerge="1" gridSpan="2"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 hMerge="1"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40703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lang="zh-CN" altLang="en-US" sz="1000" b="1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牛肉拉面</a:t>
                      </a:r>
                      <a:endParaRPr sz="1000" b="1" dirty="0">
                        <a:solidFill>
                          <a:srgbClr val="FF0000"/>
                        </a:solidFill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3685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17</a:t>
                      </a:r>
                      <a:r>
                        <a:rPr lang="zh-CN" altLang="en-US" sz="1000" b="1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endParaRPr sz="1000" b="1" dirty="0">
                        <a:solidFill>
                          <a:srgbClr val="FF0000"/>
                        </a:solidFill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CN" altLang="en-US" sz="1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        吉祥馄炖   （荠菜鲜肉）     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16</a:t>
                      </a:r>
                      <a:r>
                        <a:rPr lang="zh-CN" altLang="en-US" sz="1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元</a:t>
                      </a:r>
                      <a:endParaRPr sz="1000" b="1" dirty="0">
                        <a:solidFill>
                          <a:srgbClr val="FF0000"/>
                        </a:solidFill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lang="zh-CN" altLang="en-US" sz="1600" b="1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糖炒栗子</a:t>
                      </a:r>
                      <a:endParaRPr lang="zh-CN" altLang="en-US" sz="1600" b="1" dirty="0" smtClean="0">
                        <a:solidFill>
                          <a:srgbClr val="FF0000"/>
                        </a:solidFill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83845" algn="l">
                        <a:lnSpc>
                          <a:spcPct val="100000"/>
                        </a:lnSpc>
                        <a:spcBef>
                          <a:spcPts val="255"/>
                        </a:spcBef>
                      </a:pP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19.8</a:t>
                      </a:r>
                      <a:r>
                        <a:rPr lang="zh-CN" altLang="en-US" sz="1100" b="1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元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/</a:t>
                      </a:r>
                      <a:r>
                        <a:rPr lang="zh-CN" altLang="en-US" sz="1100" b="1" dirty="0" smtClean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斤</a:t>
                      </a:r>
                      <a:endParaRPr sz="1100" b="1" dirty="0">
                        <a:solidFill>
                          <a:srgbClr val="FF0000"/>
                        </a:solidFill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3238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</a:tr>
              <a:tr h="25717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000" b="1" dirty="0">
                        <a:solidFill>
                          <a:srgbClr val="FF0000"/>
                        </a:solidFill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000" b="1" dirty="0">
                        <a:solidFill>
                          <a:srgbClr val="FF0000"/>
                        </a:solidFill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CN" altLang="en-US" sz="1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        吉祥馄炖   （蟹黄鲜肉）     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18</a:t>
                      </a:r>
                      <a:r>
                        <a:rPr lang="zh-CN" altLang="en-US" sz="1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元</a:t>
                      </a:r>
                      <a:endParaRPr sz="1000" b="1" dirty="0">
                        <a:solidFill>
                          <a:srgbClr val="FF0000"/>
                        </a:solidFill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b="1" dirty="0">
                        <a:solidFill>
                          <a:srgbClr val="FF0000"/>
                        </a:solidFill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        </a:t>
                      </a:r>
                      <a:endParaRPr sz="1200" b="1" dirty="0">
                        <a:solidFill>
                          <a:srgbClr val="FF0000"/>
                        </a:solidFill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</a:tr>
              <a:tr h="293470">
                <a:tc gridSpan="1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6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特色小份菜</a:t>
                      </a:r>
                      <a:endParaRPr sz="1600" b="1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33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203105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800" b="1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日期</a:t>
                      </a:r>
                      <a:endParaRPr sz="8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317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b="1" spc="5" dirty="0" err="1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星期</a:t>
                      </a:r>
                      <a:r>
                        <a:rPr lang="zh-CN" altLang="en-US" sz="1000" b="1" spc="-5" dirty="0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一</a:t>
                      </a:r>
                      <a:endParaRPr sz="10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单价</a:t>
                      </a:r>
                      <a:endParaRPr sz="10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b="1" spc="5" dirty="0" err="1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星期</a:t>
                      </a:r>
                      <a:r>
                        <a:rPr lang="zh-CN" altLang="en-US" sz="1000" b="1" spc="-5" dirty="0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二</a:t>
                      </a:r>
                      <a:endParaRPr sz="10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单价</a:t>
                      </a:r>
                      <a:endParaRPr sz="10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524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b="1" spc="5" dirty="0" err="1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星期</a:t>
                      </a:r>
                      <a:r>
                        <a:rPr lang="zh-CN" altLang="en-US" sz="1000" b="1" spc="5" dirty="0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三</a:t>
                      </a:r>
                      <a:endParaRPr sz="10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单价</a:t>
                      </a:r>
                      <a:endParaRPr sz="10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524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b="1" spc="5" dirty="0" err="1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星期</a:t>
                      </a:r>
                      <a:r>
                        <a:rPr lang="zh-CN" altLang="en-US" sz="1000" b="1" spc="5" dirty="0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四</a:t>
                      </a:r>
                      <a:endParaRPr sz="10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单价</a:t>
                      </a:r>
                      <a:endParaRPr sz="10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8036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b="1" spc="5" dirty="0" err="1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星期</a:t>
                      </a:r>
                      <a:r>
                        <a:rPr lang="zh-CN" altLang="en-US" sz="1000" b="1" spc="5" dirty="0" smtClean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五</a:t>
                      </a:r>
                      <a:endParaRPr sz="10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b="1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单价</a:t>
                      </a:r>
                      <a:endParaRPr sz="10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906">
                <a:tc row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00" dirty="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31115">
                        <a:lnSpc>
                          <a:spcPct val="100000"/>
                        </a:lnSpc>
                      </a:pPr>
                      <a:r>
                        <a:rPr sz="800" b="1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套餐</a:t>
                      </a:r>
                      <a:endParaRPr sz="8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鲜椒牛腩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14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梅干菜扣肉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10</a:t>
                      </a:r>
                      <a:r>
                        <a:rPr lang="zh-CN" altLang="en-US" sz="1000" b="1" baseline="0" dirty="0" smtClean="0"/>
                        <a:t>元</a:t>
                      </a:r>
                      <a:r>
                        <a:rPr lang="en-US" altLang="zh-CN" sz="1000" b="1" baseline="0" dirty="0" smtClean="0"/>
                        <a:t>·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避风塘鸡翅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10</a:t>
                      </a:r>
                      <a:r>
                        <a:rPr lang="zh-CN" altLang="en-US" sz="1000" b="1" baseline="0" dirty="0" smtClean="0"/>
                        <a:t>元</a:t>
                      </a:r>
                      <a:r>
                        <a:rPr lang="en-US" altLang="zh-CN" sz="1000" b="1" baseline="0" dirty="0" smtClean="0"/>
                        <a:t>·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咖喱鸡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10</a:t>
                      </a:r>
                      <a:r>
                        <a:rPr lang="zh-CN" altLang="en-US" sz="1000" b="1" baseline="0" dirty="0" smtClean="0"/>
                        <a:t>元</a:t>
                      </a:r>
                      <a:r>
                        <a:rPr lang="en-US" altLang="zh-CN" sz="1000" b="1" baseline="0" dirty="0" smtClean="0"/>
                        <a:t>·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香芋扣肉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10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661">
                <a:tc vMerge="1"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美极虾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14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苦瓜炒牛肉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14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糖醋肉丸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10</a:t>
                      </a:r>
                      <a:r>
                        <a:rPr lang="zh-CN" altLang="en-US" sz="1000" b="1" baseline="0" dirty="0" smtClean="0"/>
                        <a:t>元</a:t>
                      </a:r>
                      <a:r>
                        <a:rPr lang="en-US" altLang="zh-CN" sz="1000" b="1" baseline="0" dirty="0" smtClean="0"/>
                        <a:t>·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番茄龙利鱼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10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小酥肉炖白菜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8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4692">
                <a:tc vMerge="1"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醉排骨</a:t>
                      </a:r>
                      <a:endParaRPr lang="zh-CN" altLang="en-US" sz="1000" b="1" baseline="0" dirty="0"/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10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尖椒土豆片</a:t>
                      </a:r>
                      <a:endParaRPr lang="zh-CN" altLang="en-US" sz="1000" b="1" baseline="0" dirty="0"/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4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虾干炸豆芽</a:t>
                      </a:r>
                      <a:endParaRPr lang="zh-CN" altLang="en-US" sz="1000" b="1" baseline="0" dirty="0"/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4</a:t>
                      </a:r>
                      <a:r>
                        <a:rPr lang="zh-CN" altLang="en-US" sz="1000" b="1" baseline="0" dirty="0" smtClean="0"/>
                        <a:t>元</a:t>
                      </a:r>
                      <a:r>
                        <a:rPr lang="en-US" altLang="zh-CN" sz="1000" b="1" baseline="0" dirty="0" smtClean="0"/>
                        <a:t>·</a:t>
                      </a:r>
                      <a:endParaRPr lang="zh-CN" altLang="en-US" sz="1000" b="1" baseline="0" dirty="0"/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芙蓉虾仁</a:t>
                      </a:r>
                      <a:endParaRPr lang="zh-CN" altLang="en-US" sz="1000" b="1" baseline="0" dirty="0"/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14</a:t>
                      </a:r>
                      <a:r>
                        <a:rPr lang="zh-CN" altLang="en-US" sz="1000" b="1" baseline="0" dirty="0" smtClean="0"/>
                        <a:t>元</a:t>
                      </a:r>
                      <a:r>
                        <a:rPr lang="en-US" altLang="zh-CN" sz="1000" b="1" baseline="0" dirty="0" smtClean="0"/>
                        <a:t>·</a:t>
                      </a:r>
                      <a:endParaRPr lang="zh-CN" altLang="en-US" sz="1000" b="1" baseline="0" dirty="0"/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外婆菜炒鸡蛋</a:t>
                      </a:r>
                      <a:endParaRPr lang="zh-CN" altLang="en-US" sz="1000" b="1" baseline="0" dirty="0"/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7475">
                <a:tc v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醋溜木须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6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秋葵炒鸡蛋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6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辣烧鸡汤豆腐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5</a:t>
                      </a:r>
                      <a:r>
                        <a:rPr lang="zh-CN" altLang="en-US" sz="1000" b="1" baseline="0" dirty="0" smtClean="0"/>
                        <a:t>元</a:t>
                      </a:r>
                      <a:r>
                        <a:rPr lang="en-US" altLang="zh-CN" sz="1000" b="1" baseline="0" dirty="0" smtClean="0"/>
                        <a:t>·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蒜香茄子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5</a:t>
                      </a:r>
                      <a:r>
                        <a:rPr lang="zh-CN" altLang="en-US" sz="1000" b="1" baseline="0" dirty="0" smtClean="0"/>
                        <a:t>元</a:t>
                      </a:r>
                      <a:r>
                        <a:rPr lang="en-US" altLang="zh-CN" sz="1000" b="1" baseline="0" dirty="0" smtClean="0"/>
                        <a:t>·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蒜蓉粉丝娃娃菜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475">
                <a:tc v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蒜蓉菜心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4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豆豉油麦菜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4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干锅藕条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6</a:t>
                      </a:r>
                      <a:r>
                        <a:rPr lang="zh-CN" altLang="en-US" sz="1000" b="1" baseline="0" dirty="0" smtClean="0"/>
                        <a:t>元</a:t>
                      </a:r>
                      <a:r>
                        <a:rPr lang="en-US" altLang="zh-CN" sz="1000" b="1" baseline="0" dirty="0" smtClean="0"/>
                        <a:t>·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小炒香干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5</a:t>
                      </a:r>
                      <a:r>
                        <a:rPr lang="zh-CN" altLang="en-US" sz="1000" b="1" baseline="0" dirty="0" smtClean="0"/>
                        <a:t>元</a:t>
                      </a:r>
                      <a:r>
                        <a:rPr lang="en-US" altLang="zh-CN" sz="1000" b="1" baseline="0" dirty="0" smtClean="0"/>
                        <a:t>·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小炒虾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14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475">
                <a:tc v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西芹香干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柠檬芥辣虾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14</a:t>
                      </a:r>
                      <a:r>
                        <a:rPr lang="zh-CN" altLang="en-US" sz="1000" b="1" baseline="0" dirty="0" smtClean="0"/>
                        <a:t>元</a:t>
                      </a:r>
                      <a:r>
                        <a:rPr lang="en-US" altLang="zh-CN" sz="1000" b="1" baseline="0" dirty="0" smtClean="0"/>
                        <a:t>·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清炖排骨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10</a:t>
                      </a:r>
                      <a:r>
                        <a:rPr lang="zh-CN" altLang="en-US" sz="1000" b="1" baseline="0" dirty="0" smtClean="0"/>
                        <a:t>元</a:t>
                      </a:r>
                      <a:r>
                        <a:rPr lang="en-US" altLang="zh-CN" sz="1000" b="1" baseline="0" dirty="0" smtClean="0"/>
                        <a:t>·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狼牙土豆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4</a:t>
                      </a:r>
                      <a:r>
                        <a:rPr lang="zh-CN" altLang="en-US" sz="1000" b="1" baseline="0" dirty="0" smtClean="0"/>
                        <a:t>元</a:t>
                      </a:r>
                      <a:r>
                        <a:rPr lang="en-US" altLang="zh-CN" sz="1000" b="1" baseline="0" dirty="0" smtClean="0"/>
                        <a:t>·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香辣炒鸡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10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475">
                <a:tc v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小炒鸡腿肉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8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虫草花蒸鸡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10</a:t>
                      </a:r>
                      <a:r>
                        <a:rPr lang="zh-CN" altLang="en-US" sz="1000" b="1" baseline="0" dirty="0" smtClean="0"/>
                        <a:t>元</a:t>
                      </a:r>
                      <a:r>
                        <a:rPr lang="en-US" altLang="zh-CN" sz="1000" b="1" baseline="0" dirty="0" smtClean="0"/>
                        <a:t>·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干锅杏鲍菇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8</a:t>
                      </a:r>
                      <a:r>
                        <a:rPr lang="zh-CN" altLang="en-US" sz="1000" b="1" baseline="0" dirty="0" smtClean="0"/>
                        <a:t>元</a:t>
                      </a:r>
                      <a:r>
                        <a:rPr lang="en-US" altLang="zh-CN" sz="1000" b="1" baseline="0" dirty="0" smtClean="0"/>
                        <a:t>·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西红柿鸡蛋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5</a:t>
                      </a:r>
                      <a:r>
                        <a:rPr lang="zh-CN" altLang="en-US" sz="1000" b="1" baseline="0" dirty="0" smtClean="0"/>
                        <a:t>元</a:t>
                      </a:r>
                      <a:r>
                        <a:rPr lang="en-US" altLang="zh-CN" sz="1000" b="1" baseline="0" dirty="0" smtClean="0"/>
                        <a:t>·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水煮肉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8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475">
                <a:tc vMerge="1"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葱烧口蘑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8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韭黄炒肉丝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6</a:t>
                      </a:r>
                      <a:r>
                        <a:rPr lang="zh-CN" altLang="en-US" sz="1000" b="1" baseline="0" dirty="0" smtClean="0"/>
                        <a:t>元</a:t>
                      </a:r>
                      <a:r>
                        <a:rPr lang="en-US" altLang="zh-CN" sz="1000" b="1" baseline="0" dirty="0" smtClean="0"/>
                        <a:t>·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地锅鸡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10</a:t>
                      </a:r>
                      <a:r>
                        <a:rPr lang="zh-CN" altLang="en-US" sz="1000" b="1" baseline="0" dirty="0" smtClean="0"/>
                        <a:t>元</a:t>
                      </a:r>
                      <a:r>
                        <a:rPr lang="en-US" altLang="zh-CN" sz="1000" b="1" baseline="0" dirty="0" smtClean="0"/>
                        <a:t>·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香菇油菜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4</a:t>
                      </a:r>
                      <a:r>
                        <a:rPr lang="zh-CN" altLang="en-US" sz="1000" b="1" baseline="0" dirty="0" smtClean="0"/>
                        <a:t>元</a:t>
                      </a:r>
                      <a:r>
                        <a:rPr lang="en-US" altLang="zh-CN" sz="1000" b="1" baseline="0" dirty="0" smtClean="0"/>
                        <a:t>·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文火烧豆腐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9">
                <a:tc vMerge="1"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咕咾肉</a:t>
                      </a:r>
                      <a:endParaRPr lang="zh-CN" altLang="en-US" sz="1000" b="1" baseline="0" dirty="0"/>
                    </a:p>
                  </a:txBody>
                  <a:tcPr marL="0" marR="0" marT="152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8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152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孜然肥牛</a:t>
                      </a:r>
                      <a:endParaRPr lang="zh-CN" altLang="en-US" sz="1000" b="1" baseline="0" dirty="0"/>
                    </a:p>
                  </a:txBody>
                  <a:tcPr marL="0" marR="0" marT="152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14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152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白玉菇炒丝瓜</a:t>
                      </a:r>
                      <a:endParaRPr lang="zh-CN" altLang="en-US" sz="1000" b="1" baseline="0" dirty="0"/>
                    </a:p>
                  </a:txBody>
                  <a:tcPr marL="0" marR="0" marT="152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8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152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铁板鱿鱼须</a:t>
                      </a:r>
                      <a:endParaRPr lang="zh-CN" altLang="en-US" sz="1000" b="1" baseline="0" dirty="0"/>
                    </a:p>
                  </a:txBody>
                  <a:tcPr marL="0" marR="0" marT="152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10</a:t>
                      </a:r>
                      <a:r>
                        <a:rPr lang="zh-CN" altLang="en-US" sz="1000" b="1" baseline="0" dirty="0" smtClean="0"/>
                        <a:t>元</a:t>
                      </a:r>
                      <a:r>
                        <a:rPr lang="en-US" altLang="zh-CN" sz="1000" b="1" baseline="0" dirty="0" smtClean="0"/>
                        <a:t>         </a:t>
                      </a:r>
                      <a:endParaRPr lang="zh-CN" altLang="en-US" sz="1000" b="1" baseline="0" dirty="0"/>
                    </a:p>
                  </a:txBody>
                  <a:tcPr marL="0" marR="0" marT="152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洋葱炒鸡蛋</a:t>
                      </a:r>
                      <a:endParaRPr lang="zh-CN" altLang="en-US" sz="1000" b="1" baseline="0" dirty="0"/>
                    </a:p>
                  </a:txBody>
                  <a:tcPr marL="0" marR="0" marT="152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152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172">
                <a:tc vMerge="1"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尖椒摊鸡蛋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鲜蘑烩肉丸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8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木耳炒小白菜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4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蒜蓉西兰花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5</a:t>
                      </a:r>
                      <a:r>
                        <a:rPr lang="zh-CN" altLang="en-US" sz="1000" b="1" baseline="0" dirty="0" smtClean="0"/>
                        <a:t>元</a:t>
                      </a:r>
                      <a:r>
                        <a:rPr lang="en-US" altLang="zh-CN" sz="1000" b="1" baseline="0" dirty="0" smtClean="0"/>
                        <a:t>·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清炒快菜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4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4448">
                <a:tc vMerge="1"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香菇油菜</a:t>
                      </a:r>
                      <a:endParaRPr lang="zh-CN" altLang="en-US" sz="1000" b="1" baseline="0" dirty="0"/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4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炝炒圆生菜</a:t>
                      </a:r>
                      <a:endParaRPr lang="zh-CN" altLang="en-US" sz="1000" b="1" baseline="0" dirty="0"/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4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小炒笋尖</a:t>
                      </a:r>
                      <a:endParaRPr lang="zh-CN" altLang="en-US" sz="1000" b="1" baseline="0" dirty="0"/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腰果鸡丁</a:t>
                      </a:r>
                      <a:endParaRPr lang="zh-CN" altLang="en-US" sz="1000" b="1" baseline="0" dirty="0"/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8</a:t>
                      </a:r>
                      <a:r>
                        <a:rPr lang="zh-CN" altLang="en-US" sz="1000" b="1" baseline="0" dirty="0" smtClean="0"/>
                        <a:t>元</a:t>
                      </a:r>
                      <a:r>
                        <a:rPr lang="en-US" altLang="zh-CN" sz="1000" b="1" baseline="0" dirty="0" smtClean="0"/>
                        <a:t>·</a:t>
                      </a:r>
                      <a:endParaRPr lang="zh-CN" altLang="en-US" sz="1000" b="1" baseline="0" dirty="0"/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农家小炒</a:t>
                      </a:r>
                      <a:endParaRPr lang="zh-CN" altLang="en-US" sz="1000" b="1" baseline="0" dirty="0"/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8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662">
                <a:tc vMerge="1"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大葱烧豆腐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干煸鱼块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10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醋溜娃娃菜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酱丁肉丝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6</a:t>
                      </a:r>
                      <a:r>
                        <a:rPr lang="zh-CN" altLang="en-US" sz="1000" b="1" baseline="0" dirty="0" smtClean="0"/>
                        <a:t>元</a:t>
                      </a:r>
                      <a:r>
                        <a:rPr lang="en-US" altLang="zh-CN" sz="1000" b="1" baseline="0" dirty="0" smtClean="0"/>
                        <a:t>·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杭椒牛柳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14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62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</a:pPr>
                      <a:endParaRPr sz="8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炸藕盒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6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外婆下饭菜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奥尔良鸡排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8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红烧排骨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10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麻辣鱼片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10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62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</a:pPr>
                      <a:endParaRPr sz="8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青笋干丝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鱼香茄子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酱鸭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8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椒麻肥牛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14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孜然小排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12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62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</a:pPr>
                      <a:endParaRPr sz="8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腊肠荷兰豆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8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炸鸡柳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6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干锅手撕包菜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西芹炒肉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8</a:t>
                      </a:r>
                      <a:r>
                        <a:rPr lang="zh-CN" altLang="en-US" sz="1000" b="1" baseline="0" dirty="0" smtClean="0"/>
                        <a:t>元</a:t>
                      </a:r>
                      <a:r>
                        <a:rPr lang="en-US" altLang="zh-CN" sz="1000" b="1" baseline="0" dirty="0" smtClean="0"/>
                        <a:t>·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骨肉相连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6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62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</a:pPr>
                      <a:endParaRPr sz="8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蒜苔鸭胗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8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肉沫芹菜粉条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孜然泥肠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虎皮尖椒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6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000" b="1" baseline="0" dirty="0"/>
                        <a:t>肉沫豆丁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baseline="0" dirty="0" smtClean="0"/>
                        <a:t>5</a:t>
                      </a:r>
                      <a:r>
                        <a:rPr lang="zh-CN" altLang="en-US" sz="1000" b="1" baseline="0" dirty="0" smtClean="0"/>
                        <a:t>元</a:t>
                      </a:r>
                      <a:endParaRPr lang="zh-CN" altLang="en-US" sz="1000" b="1" baseline="0" dirty="0"/>
                    </a:p>
                  </a:txBody>
                  <a:tcPr marL="0" marR="0" marT="247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Y2VlYTNmYTczNTQyM2U1YjczMmE0YTg2ZmViMjk1MzQifQ=="/>
  <p:tag name="commondata" val="eyJoZGlkIjoiOWQxMmEyNTI3ZDcwOTdhNzM2MzVmMmI1MTBkMmMzMTEifQ==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3113</Words>
  <Application>WPS 演示</Application>
  <PresentationFormat>自定义</PresentationFormat>
  <Paragraphs>1950</Paragraphs>
  <Slides>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Microsoft JhengHei</vt:lpstr>
      <vt:lpstr>Times New Roman</vt:lpstr>
      <vt:lpstr>Arial</vt:lpstr>
      <vt:lpstr>Calibri</vt:lpstr>
      <vt:lpstr>Arial Unicode MS</vt:lpstr>
      <vt:lpstr>Office Theme</vt:lpstr>
      <vt:lpstr>早	餐	菜	单</vt:lpstr>
      <vt:lpstr>午	餐	菜	单</vt:lpstr>
      <vt:lpstr>晚	餐	菜	单</vt:lpstr>
      <vt:lpstr>风味小吃/自选零点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早	餐	菜	单</dc:title>
  <dc:creator>美优乐</dc:creator>
  <cp:lastModifiedBy>Lenovo</cp:lastModifiedBy>
  <cp:revision>298</cp:revision>
  <cp:lastPrinted>2024-11-02T04:46:00Z</cp:lastPrinted>
  <dcterms:created xsi:type="dcterms:W3CDTF">2024-03-04T03:03:00Z</dcterms:created>
  <dcterms:modified xsi:type="dcterms:W3CDTF">2024-11-24T08:12:25Z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2024-02-25T08:00:00Z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2024-03-05T08:00:00Z</vt:filetime>
  </property>
  <property fmtid="{D5CDD505-2E9C-101B-9397-08002B2CF9AE}" pid="5" name="ICV">
    <vt:lpwstr>D8F69980CB724415BB09FFC2749E2D50_12</vt:lpwstr>
  </property>
  <property fmtid="{D5CDD505-2E9C-101B-9397-08002B2CF9AE}" pid="6" name="KSOProductBuildVer">
    <vt:lpwstr>2052-12.1.0.18912</vt:lpwstr>
  </property>
</Properties>
</file>